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494" r:id="rId2"/>
    <p:sldId id="435" r:id="rId3"/>
    <p:sldId id="276" r:id="rId4"/>
    <p:sldId id="406" r:id="rId5"/>
    <p:sldId id="366" r:id="rId6"/>
    <p:sldId id="414" r:id="rId7"/>
    <p:sldId id="404" r:id="rId8"/>
    <p:sldId id="408" r:id="rId9"/>
    <p:sldId id="407" r:id="rId10"/>
    <p:sldId id="409" r:id="rId11"/>
    <p:sldId id="410" r:id="rId12"/>
    <p:sldId id="411" r:id="rId13"/>
    <p:sldId id="368" r:id="rId14"/>
    <p:sldId id="373" r:id="rId15"/>
    <p:sldId id="415" r:id="rId16"/>
    <p:sldId id="416" r:id="rId17"/>
    <p:sldId id="417" r:id="rId18"/>
    <p:sldId id="369" r:id="rId19"/>
    <p:sldId id="370" r:id="rId20"/>
    <p:sldId id="371" r:id="rId21"/>
    <p:sldId id="372" r:id="rId22"/>
    <p:sldId id="375" r:id="rId23"/>
    <p:sldId id="418" r:id="rId24"/>
    <p:sldId id="419" r:id="rId25"/>
    <p:sldId id="426" r:id="rId26"/>
    <p:sldId id="427" r:id="rId27"/>
    <p:sldId id="428" r:id="rId28"/>
    <p:sldId id="420" r:id="rId29"/>
    <p:sldId id="429" r:id="rId30"/>
    <p:sldId id="430" r:id="rId31"/>
    <p:sldId id="431" r:id="rId32"/>
    <p:sldId id="422" r:id="rId33"/>
    <p:sldId id="423" r:id="rId34"/>
    <p:sldId id="424" r:id="rId35"/>
    <p:sldId id="425" r:id="rId36"/>
    <p:sldId id="381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432" r:id="rId49"/>
    <p:sldId id="433" r:id="rId50"/>
    <p:sldId id="434" r:id="rId51"/>
    <p:sldId id="365" r:id="rId52"/>
    <p:sldId id="294" r:id="rId53"/>
  </p:sldIdLst>
  <p:sldSz cx="93614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C8B"/>
    <a:srgbClr val="0B5ED7"/>
    <a:srgbClr val="A50021"/>
    <a:srgbClr val="FF66FF"/>
    <a:srgbClr val="CC3300"/>
    <a:srgbClr val="EBEBBD"/>
    <a:srgbClr val="FFFFFF"/>
    <a:srgbClr val="FFFF99"/>
    <a:srgbClr val="9966FF"/>
    <a:srgbClr val="24A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76" y="192"/>
      </p:cViewPr>
      <p:guideLst>
        <p:guide orient="horz" pos="216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55F7-5B43-48DE-B90D-FF112E35D0D6}" type="datetimeFigureOut">
              <a:rPr lang="en-IN" smtClean="0"/>
              <a:t>20/10/21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685800"/>
            <a:ext cx="4679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AF584-D3C0-436B-BF5E-FEAE55BF15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61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58" y="2386744"/>
            <a:ext cx="7104575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41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475" y="4352544"/>
            <a:ext cx="5222540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85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6593" indent="0" algn="ctr">
              <a:buNone/>
              <a:defRPr sz="1856"/>
            </a:lvl2pPr>
            <a:lvl3pPr marL="893186" indent="0" algn="ctr">
              <a:buNone/>
              <a:defRPr sz="1758"/>
            </a:lvl3pPr>
            <a:lvl4pPr marL="1339779" indent="0" algn="ctr">
              <a:buNone/>
              <a:defRPr sz="1563"/>
            </a:lvl4pPr>
            <a:lvl5pPr marL="1786372" indent="0" algn="ctr">
              <a:buNone/>
              <a:defRPr sz="1563"/>
            </a:lvl5pPr>
            <a:lvl6pPr marL="2232965" indent="0" algn="ctr">
              <a:buNone/>
              <a:defRPr sz="1563"/>
            </a:lvl6pPr>
            <a:lvl7pPr marL="2679558" indent="0" algn="ctr">
              <a:buNone/>
              <a:defRPr sz="1563"/>
            </a:lvl7pPr>
            <a:lvl8pPr marL="3126151" indent="0" algn="ctr">
              <a:buNone/>
              <a:defRPr sz="1563"/>
            </a:lvl8pPr>
            <a:lvl9pPr marL="3572744" indent="0" algn="ctr">
              <a:buNone/>
              <a:defRPr sz="15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75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686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4193" y="937260"/>
            <a:ext cx="1079034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4247" y="937260"/>
            <a:ext cx="4828347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81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025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740" y="2386744"/>
            <a:ext cx="7105369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419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9475" y="4352465"/>
            <a:ext cx="5222540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856">
                <a:solidFill>
                  <a:schemeClr val="tx1"/>
                </a:solidFill>
              </a:defRPr>
            </a:lvl1pPr>
            <a:lvl2pPr marL="446593" indent="0">
              <a:buNone/>
              <a:defRPr sz="1856">
                <a:solidFill>
                  <a:schemeClr val="tx1">
                    <a:tint val="75000"/>
                  </a:schemeClr>
                </a:solidFill>
              </a:defRPr>
            </a:lvl2pPr>
            <a:lvl3pPr marL="893186" indent="0">
              <a:buNone/>
              <a:defRPr sz="1758">
                <a:solidFill>
                  <a:schemeClr val="tx1">
                    <a:tint val="75000"/>
                  </a:schemeClr>
                </a:solidFill>
              </a:defRPr>
            </a:lvl3pPr>
            <a:lvl4pPr marL="1339779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4pPr>
            <a:lvl5pPr marL="1786372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5pPr>
            <a:lvl6pPr marL="2232965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6pPr>
            <a:lvl7pPr marL="2679558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7pPr>
            <a:lvl8pPr marL="3126151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8pPr>
            <a:lvl9pPr marL="3572744" indent="0">
              <a:buNone/>
              <a:defRPr sz="15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70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457" y="2638044"/>
            <a:ext cx="3366228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6804" y="2638044"/>
            <a:ext cx="3368780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78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455" y="2313437"/>
            <a:ext cx="336622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856" b="0" cap="all" spc="98" baseline="0">
                <a:solidFill>
                  <a:schemeClr val="tx2"/>
                </a:solidFill>
              </a:defRPr>
            </a:lvl1pPr>
            <a:lvl2pPr marL="446593" indent="0">
              <a:buNone/>
              <a:defRPr sz="1856" b="1"/>
            </a:lvl2pPr>
            <a:lvl3pPr marL="893186" indent="0">
              <a:buNone/>
              <a:defRPr sz="1758" b="1"/>
            </a:lvl3pPr>
            <a:lvl4pPr marL="1339779" indent="0">
              <a:buNone/>
              <a:defRPr sz="1563" b="1"/>
            </a:lvl4pPr>
            <a:lvl5pPr marL="1786372" indent="0">
              <a:buNone/>
              <a:defRPr sz="1563" b="1"/>
            </a:lvl5pPr>
            <a:lvl6pPr marL="2232965" indent="0">
              <a:buNone/>
              <a:defRPr sz="1563" b="1"/>
            </a:lvl6pPr>
            <a:lvl7pPr marL="2679558" indent="0">
              <a:buNone/>
              <a:defRPr sz="1563" b="1"/>
            </a:lvl7pPr>
            <a:lvl8pPr marL="3126151" indent="0">
              <a:buNone/>
              <a:defRPr sz="1563" b="1"/>
            </a:lvl8pPr>
            <a:lvl9pPr marL="3572744" indent="0">
              <a:buNone/>
              <a:defRPr sz="156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8455" y="3143250"/>
            <a:ext cx="3366229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6804" y="3143250"/>
            <a:ext cx="3368780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66804" y="2313437"/>
            <a:ext cx="3368780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856" b="0" cap="all" spc="98" baseline="0">
                <a:solidFill>
                  <a:schemeClr val="tx2"/>
                </a:solidFill>
              </a:defRPr>
            </a:lvl1pPr>
            <a:lvl2pPr marL="446593" indent="0">
              <a:buNone/>
              <a:defRPr sz="1856" b="1"/>
            </a:lvl2pPr>
            <a:lvl3pPr marL="893186" indent="0">
              <a:buNone/>
              <a:defRPr sz="1758" b="1"/>
            </a:lvl3pPr>
            <a:lvl4pPr marL="1339779" indent="0">
              <a:buNone/>
              <a:defRPr sz="1563" b="1"/>
            </a:lvl4pPr>
            <a:lvl5pPr marL="1786372" indent="0">
              <a:buNone/>
              <a:defRPr sz="1563" b="1"/>
            </a:lvl5pPr>
            <a:lvl6pPr marL="2232965" indent="0">
              <a:buNone/>
              <a:defRPr sz="1563" b="1"/>
            </a:lvl6pPr>
            <a:lvl7pPr marL="2679558" indent="0">
              <a:buNone/>
              <a:defRPr sz="1563" b="1"/>
            </a:lvl7pPr>
            <a:lvl8pPr marL="3126151" indent="0">
              <a:buNone/>
              <a:defRPr sz="1563" b="1"/>
            </a:lvl8pPr>
            <a:lvl9pPr marL="3572744" indent="0">
              <a:buNone/>
              <a:defRPr sz="156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0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14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61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680744" y="0"/>
            <a:ext cx="46807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" y="2243832"/>
            <a:ext cx="3368860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051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222" y="804672"/>
            <a:ext cx="3697788" cy="5248656"/>
          </a:xfrm>
        </p:spPr>
        <p:txBody>
          <a:bodyPr>
            <a:normAutofit/>
          </a:bodyPr>
          <a:lstStyle>
            <a:lvl1pPr>
              <a:defRPr sz="1856">
                <a:solidFill>
                  <a:schemeClr val="tx1"/>
                </a:solidFill>
              </a:defRPr>
            </a:lvl1pPr>
            <a:lvl2pPr>
              <a:defRPr sz="1563">
                <a:solidFill>
                  <a:schemeClr val="tx1"/>
                </a:solidFill>
              </a:defRPr>
            </a:lvl2pPr>
            <a:lvl3pPr>
              <a:defRPr sz="1563">
                <a:solidFill>
                  <a:schemeClr val="tx1"/>
                </a:solidFill>
              </a:defRPr>
            </a:lvl3pPr>
            <a:lvl4pPr>
              <a:defRPr sz="1563">
                <a:solidFill>
                  <a:schemeClr val="tx1"/>
                </a:solidFill>
              </a:defRPr>
            </a:lvl4pPr>
            <a:lvl5pPr>
              <a:defRPr sz="1563">
                <a:solidFill>
                  <a:schemeClr val="tx1"/>
                </a:solidFill>
              </a:defRPr>
            </a:lvl5pPr>
            <a:lvl6pPr>
              <a:defRPr sz="1563"/>
            </a:lvl6pPr>
            <a:lvl7pPr>
              <a:defRPr sz="1563"/>
            </a:lvl7pPr>
            <a:lvl8pPr>
              <a:defRPr sz="1563"/>
            </a:lvl8pPr>
            <a:lvl9pPr>
              <a:defRPr sz="156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492" y="3549918"/>
            <a:ext cx="2913763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46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46593" indent="0">
              <a:buNone/>
              <a:defRPr sz="1368"/>
            </a:lvl2pPr>
            <a:lvl3pPr marL="893186" indent="0">
              <a:buNone/>
              <a:defRPr sz="1172"/>
            </a:lvl3pPr>
            <a:lvl4pPr marL="1339779" indent="0">
              <a:buNone/>
              <a:defRPr sz="977"/>
            </a:lvl4pPr>
            <a:lvl5pPr marL="1786372" indent="0">
              <a:buNone/>
              <a:defRPr sz="977"/>
            </a:lvl5pPr>
            <a:lvl6pPr marL="2232965" indent="0">
              <a:buNone/>
              <a:defRPr sz="977"/>
            </a:lvl6pPr>
            <a:lvl7pPr marL="2679558" indent="0">
              <a:buNone/>
              <a:defRPr sz="977"/>
            </a:lvl7pPr>
            <a:lvl8pPr marL="3126151" indent="0">
              <a:buNone/>
              <a:defRPr sz="977"/>
            </a:lvl8pPr>
            <a:lvl9pPr marL="3572744" indent="0">
              <a:buNone/>
              <a:defRPr sz="9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55942" y="6236208"/>
            <a:ext cx="3896932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63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04" y="2243828"/>
            <a:ext cx="3370136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051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80744" y="0"/>
            <a:ext cx="4685426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126">
                <a:solidFill>
                  <a:schemeClr val="tx1"/>
                </a:solidFill>
              </a:defRPr>
            </a:lvl1pPr>
            <a:lvl2pPr marL="446593" indent="0">
              <a:buNone/>
              <a:defRPr sz="2735"/>
            </a:lvl2pPr>
            <a:lvl3pPr marL="893186" indent="0">
              <a:buNone/>
              <a:defRPr sz="2344"/>
            </a:lvl3pPr>
            <a:lvl4pPr marL="1339779" indent="0">
              <a:buNone/>
              <a:defRPr sz="1954"/>
            </a:lvl4pPr>
            <a:lvl5pPr marL="1786372" indent="0">
              <a:buNone/>
              <a:defRPr sz="1954"/>
            </a:lvl5pPr>
            <a:lvl6pPr marL="2232965" indent="0">
              <a:buNone/>
              <a:defRPr sz="1954"/>
            </a:lvl6pPr>
            <a:lvl7pPr marL="2679558" indent="0">
              <a:buNone/>
              <a:defRPr sz="1954"/>
            </a:lvl7pPr>
            <a:lvl8pPr marL="3126151" indent="0">
              <a:buNone/>
              <a:defRPr sz="1954"/>
            </a:lvl8pPr>
            <a:lvl9pPr marL="3572744" indent="0">
              <a:buNone/>
              <a:defRPr sz="195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492" y="3549922"/>
            <a:ext cx="2913763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46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46593" indent="0">
              <a:buNone/>
              <a:defRPr sz="1368"/>
            </a:lvl2pPr>
            <a:lvl3pPr marL="893186" indent="0">
              <a:buNone/>
              <a:defRPr sz="1172"/>
            </a:lvl3pPr>
            <a:lvl4pPr marL="1339779" indent="0">
              <a:buNone/>
              <a:defRPr sz="977"/>
            </a:lvl4pPr>
            <a:lvl5pPr marL="1786372" indent="0">
              <a:buNone/>
              <a:defRPr sz="977"/>
            </a:lvl5pPr>
            <a:lvl6pPr marL="2232965" indent="0">
              <a:buNone/>
              <a:defRPr sz="977"/>
            </a:lvl6pPr>
            <a:lvl7pPr marL="2679558" indent="0">
              <a:buNone/>
              <a:defRPr sz="977"/>
            </a:lvl7pPr>
            <a:lvl8pPr marL="3126151" indent="0">
              <a:buNone/>
              <a:defRPr sz="977"/>
            </a:lvl8pPr>
            <a:lvl9pPr marL="3572744" indent="0">
              <a:buNone/>
              <a:defRPr sz="97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n-IN"/>
              <a:t>IIITS: IDA - M2021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55304" y="6236208"/>
            <a:ext cx="3894379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57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4246" y="964692"/>
            <a:ext cx="6078983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246" y="2638048"/>
            <a:ext cx="6078983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1152" y="6238816"/>
            <a:ext cx="2114433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7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IN"/>
              <a:t>IIITS: IDA - M2021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457" y="6236208"/>
            <a:ext cx="4665043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7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6101" y="6217920"/>
            <a:ext cx="3744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074" spc="0" baseline="0">
                <a:solidFill>
                  <a:srgbClr val="FFFFFF"/>
                </a:solidFill>
              </a:defRPr>
            </a:lvl1pPr>
          </a:lstStyle>
          <a:p>
            <a:fld id="{E2D238DB-7230-45D0-89A2-1890D4DEDBD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706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/>
  <p:txStyles>
    <p:titleStyle>
      <a:lvl1pPr algn="ctr" defTabSz="893186" rtl="0" eaLnBrk="1" latinLnBrk="0" hangingPunct="1">
        <a:lnSpc>
          <a:spcPct val="90000"/>
        </a:lnSpc>
        <a:spcBef>
          <a:spcPct val="0"/>
        </a:spcBef>
        <a:buNone/>
        <a:defRPr sz="2540" kern="1200" cap="all" spc="195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3296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758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46593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69889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93186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16482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83955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6pPr>
      <a:lvl7pPr marL="1451427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>
          <a:solidFill>
            <a:schemeClr val="tx1"/>
          </a:solidFill>
          <a:latin typeface="+mn-lt"/>
          <a:ea typeface="+mn-ea"/>
          <a:cs typeface="+mn-cs"/>
        </a:defRPr>
      </a:lvl7pPr>
      <a:lvl8pPr marL="1618899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786372" indent="-223296" algn="l" defTabSz="893186" rtl="0" eaLnBrk="1" latinLnBrk="0" hangingPunct="1">
        <a:lnSpc>
          <a:spcPct val="100000"/>
        </a:lnSpc>
        <a:spcBef>
          <a:spcPts val="977"/>
        </a:spcBef>
        <a:buClr>
          <a:schemeClr val="accent2"/>
        </a:buClr>
        <a:buFont typeface="Arial" panose="020B0604020202020204" pitchFamily="34" charset="0"/>
        <a:buChar char="•"/>
        <a:defRPr sz="1563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1pPr>
      <a:lvl2pPr marL="446593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2pPr>
      <a:lvl3pPr marL="893186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3pPr>
      <a:lvl4pPr marL="1339779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4pPr>
      <a:lvl5pPr marL="1786372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5pPr>
      <a:lvl6pPr marL="2232965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6pPr>
      <a:lvl7pPr marL="2679558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7pPr>
      <a:lvl8pPr marL="3126151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8pPr>
      <a:lvl9pPr marL="3572744" algn="l" defTabSz="893186" rtl="0" eaLnBrk="1" latinLnBrk="0" hangingPunct="1">
        <a:defRPr sz="17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984" y="1670624"/>
            <a:ext cx="7591830" cy="108419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Introduction to </a:t>
            </a:r>
            <a:b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Data Analytics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792" y="4413693"/>
            <a:ext cx="7672215" cy="1711883"/>
          </a:xfrm>
        </p:spPr>
        <p:txBody>
          <a:bodyPr>
            <a:normAutofit/>
          </a:bodyPr>
          <a:lstStyle/>
          <a:p>
            <a:r>
              <a:rPr lang="en-US" sz="2344" b="1" dirty="0">
                <a:solidFill>
                  <a:schemeClr val="tx1"/>
                </a:solidFill>
              </a:rPr>
              <a:t>Dr. Sreeja S R</a:t>
            </a:r>
          </a:p>
          <a:p>
            <a:r>
              <a:rPr lang="en-US" sz="1954" i="1" dirty="0">
                <a:solidFill>
                  <a:schemeClr val="tx1"/>
                </a:solidFill>
              </a:rPr>
              <a:t>Assistant Professor</a:t>
            </a:r>
          </a:p>
          <a:p>
            <a:pPr defTabSz="438840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0" algn="l"/>
                <a:tab pos="893186" algn="l"/>
                <a:tab pos="1786372" algn="l"/>
                <a:tab pos="2679558" algn="l"/>
                <a:tab pos="3572744" algn="l"/>
                <a:tab pos="4465930" algn="l"/>
                <a:tab pos="5359116" algn="l"/>
                <a:tab pos="6252301" algn="l"/>
                <a:tab pos="7145487" algn="l"/>
                <a:tab pos="8038673" algn="l"/>
                <a:tab pos="8931859" algn="l"/>
                <a:tab pos="9825045" algn="l"/>
              </a:tabLst>
              <a:defRPr/>
            </a:pPr>
            <a:r>
              <a:rPr lang="en-US" altLang="en-US" sz="2344" b="1" dirty="0">
                <a:solidFill>
                  <a:srgbClr val="000000"/>
                </a:solidFill>
                <a:latin typeface="Garamond" panose="02020404030301010803" pitchFamily="18" charset="0"/>
                <a:ea typeface="Noto Sans CJK SC" charset="-122"/>
              </a:rPr>
              <a:t>Indian Institute of Information Technology </a:t>
            </a:r>
          </a:p>
          <a:p>
            <a:pPr defTabSz="438840" eaLnBrk="0" fontAlgn="base" hangingPunct="0">
              <a:spcBef>
                <a:spcPct val="0"/>
              </a:spcBef>
              <a:spcAft>
                <a:spcPct val="0"/>
              </a:spcAft>
              <a:buClrTx/>
              <a:tabLst>
                <a:tab pos="0" algn="l"/>
                <a:tab pos="893186" algn="l"/>
                <a:tab pos="1786372" algn="l"/>
                <a:tab pos="2679558" algn="l"/>
                <a:tab pos="3572744" algn="l"/>
                <a:tab pos="4465930" algn="l"/>
                <a:tab pos="5359116" algn="l"/>
                <a:tab pos="6252301" algn="l"/>
                <a:tab pos="7145487" algn="l"/>
                <a:tab pos="8038673" algn="l"/>
                <a:tab pos="8931859" algn="l"/>
                <a:tab pos="9825045" algn="l"/>
              </a:tabLst>
              <a:defRPr/>
            </a:pPr>
            <a:r>
              <a:rPr lang="en-US" altLang="en-US" sz="2344" b="1" dirty="0">
                <a:solidFill>
                  <a:srgbClr val="000000"/>
                </a:solidFill>
                <a:latin typeface="Garamond" panose="02020404030301010803" pitchFamily="18" charset="0"/>
                <a:ea typeface="Noto Sans CJK SC" charset="-122"/>
              </a:rPr>
              <a:t>IIIT Sri City 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4D23BAF-DB54-C046-9F10-D252415B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4" y="79664"/>
            <a:ext cx="1511707" cy="148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03797AF-6A0F-C940-A7C0-49B60E974C69}"/>
              </a:ext>
            </a:extLst>
          </p:cNvPr>
          <p:cNvSpPr txBox="1">
            <a:spLocks/>
          </p:cNvSpPr>
          <p:nvPr/>
        </p:nvSpPr>
        <p:spPr>
          <a:xfrm>
            <a:off x="890839" y="3006991"/>
            <a:ext cx="7672215" cy="1711883"/>
          </a:xfrm>
          <a:prstGeom prst="rect">
            <a:avLst/>
          </a:prstGeom>
        </p:spPr>
        <p:txBody>
          <a:bodyPr vert="horz" lIns="0" rIns="17863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44659" algn="l" defTabSz="893186">
              <a:buClr>
                <a:srgbClr val="C96731"/>
              </a:buClr>
              <a:defRPr/>
            </a:pPr>
            <a:r>
              <a:rPr lang="en-US" sz="2344" b="1" i="1" dirty="0">
                <a:solidFill>
                  <a:srgbClr val="000000">
                    <a:lumMod val="65000"/>
                    <a:lumOff val="35000"/>
                  </a:srgbClr>
                </a:solidFill>
                <a:latin typeface="Gill Sans MT" panose="020B0502020104020203"/>
              </a:rPr>
              <a:t>Class # 17</a:t>
            </a:r>
          </a:p>
          <a:p>
            <a:pPr marR="44659" lvl="0" algn="l" defTabSz="893186">
              <a:buClr>
                <a:srgbClr val="C96731"/>
              </a:buClr>
            </a:pPr>
            <a:r>
              <a:rPr lang="en-US" sz="2735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Classification: Naïve Bayes’ Classifier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181B9-C1F9-1345-B2E4-9B9B8722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42952A-7A69-5346-9986-3AA07D5C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682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Unsupervised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AutoShape 2" descr="data:image/jpeg;base64,/9j/4AAQSkZJRgABAQAAAQABAAD/2wCEAAkGBxQTEhUUExQWFhUXFxgaGRgYGBkaHxwcGh0YGxwfHRsbHCggHRwlHB8cIjEhJSkrLi4uFx8zODMsNygtLisBCgoKDg0OGxAQGywkICQsLCwsLywsLCwsLCwsLCwsLCwsLCwsLCwsLCwsLCwsLCwsLCwsLCwsLCwsLCwsLCwsLP/AABEIAMkA+wMBIgACEQEDEQH/xAAcAAACAwEBAQEAAAAAAAAAAAAFBgMEBwIBAAj/xABBEAABAgQEAwUFBgUDAwUAAAABAhEAAwQhBRIxQVFhcQYTIoGRMqGxwfAHFEJS0eEjM2Jy8TSSwhVDgiRzg6Ky/8QAGQEAAwEBAQAAAAAAAAAAAAAAAgMEAQAF/8QAIxEAAgICAgIDAQEBAAAAAAAAAAECEQMhEjEEQRMiUTJhFP/aAAwDAQACEQMRAD8AW+772ehC1KTKBTmI5m8M2L4eaSulmUlaUAoEteZbFJy6liFA3CgSG8oW1pmOUpRMIU3iSnOLcrN1eH2qoJq6eXLnLKJctcpSlMVBy+nBtG5iAl2Nj+B5OFJmFYSkMtcxCS2iVKKif9sKnajHUd5NlSZPeIUvKuYqcErmFKCohCWugBJu4Dt+YPexKqmn+DSrBSE5lrSoDLtc7cPOOpuBUSUIXNXMzM6wkoCSoO+UkOk7WOkDZtV2Bk1kpKQhyApAUkL8JZQcb8IqpAzJyKa92Oo5Rx2sr/vrlMkBEsBKMoAKUjS+8KNHiKpbJJNjqY40a8Yqx94ClpdKUgJGjbXtBvBKSYFicFMCpshUdNQwN4XaFcudOlommygwUDoXBHltD+cEWh1pmOwALj4tpCc0q1QzH+hlGIAqyO2YAjkR/iJF1QCk6DiPI/XnCLPxApMwKSo5U5mDg5QQ5SdyNWgZj2PTUzAlJCwwKVj8SSLHqBYwhSbQfBDcrF/AFE+EE+LgHIuDyj3BCky1nYrJPoP0hFxTFwAhJlqWVyZXgSU27s+IuSzE2sNjDf2TR3tMoqGRWbOEi7JNk+rG/OGxhJbM5LoMUckKLJHmD8ovYp2WFXLyLWtAP5CH94I90WcKpUpAYM4vB2UbRXFVsnySvQi032V0stKkomzxm3zIcdPBHFL2Fk0hzpK5i7hJWR4X1IAAueJh/WYFVs2/ONaAi6EqvkJcZgAeZuel4mqPDJsHchhxL38hFzFKFEx1KAdIJB4Eb2ipUS0S6XNMUQk5dCQdRpw/eFVUkUcrieT6wlASqUhstiBd+RECv+qzA6VZ1qCSEhtANiWfj6Q54PSpMrvJgZIYh7MnmHJ4a6wPxyjQmZmzBKhd2LMbaiHt2IM0qsIVMUVLyiWRbOPEg8Le1LZiH0fq4KdSIlLZZJG3APw5ctDDf2gqwBlQoAAAA8xmBbrwjP62rKtRodrc9OrwDdI1K2NkutdKUpLZRtFulw6ZNNgcupLbbtxhTw0Fax4gjS/CGnGcHnS5oVLE6YixRMQVsRk2yAgELvqlmu4jyvi5T2z1Pk4x0U6nDCgZmPiKnHBiw+cVjQLUElmBWBzJZ4cp9WmelEx3UZaAuzOtLhR89YrYziqKaXLCUIXOyqnKKyQiWksAAkarI9IGMW5Uma5JRti/SnIoPZjByXUDMFqmJUdkk6cmaBFZNHd96ZeTxlJKSSklgQQ9xY7x5heELnKzE5Ev5mGYoT5VFAznBK2zV+w9SkSFqWoAd4rKTa1hY8IMTcfkJLKmDXUAmEaXThCUoQfAA4BPHUxT7QTRKYh7cY9bHiqKTPJyTUpNoeZ/aGSSwCju7N8TFY4rL4kesZHieOqTJVNe7shPHmeQ4btAaX26nMLn0jJQiYmxwwmRJXaa5ILgnQcLbnr6QxTK+cpJkfw8iwQFqUGI0Y638xGf4Ljkla27zIds4USOgAOY6WfYQ2YRJM4H7vKWZQLZ17/vyHGO9hoN0NfKlSPu82WlDs6kgELZtVMpzveAnauqkGWUhCGcMCGurnYgnbZ7RZm4EosElrsAPQwHr5VNJmPUKSUFCgoqUbkMQAkXdzbe1ngWbdiRWzjIAKCoEqbIbj01Hv1jmjkqqU5SCFpPtbMdHH6ROpqqeZqUBMpPglJ5Am5B1JJJ920T1E5SHZTKPP5PG1o72CsQSZJSArxAjfhDFS9vJqhlzZHAB3f1EKNalR8Sy/nEmE4QuclRSQG9ly2Y7j94VKCl2GpOJoFXSzKoI+71LjVT5Ur6FWw5i/K0W8CwjLMTTTsi5oJKZiS/hUHykm6ik7mM4oKxciYxzAAspO+t9d41oVNIqQSZxlrUElClEZ0KGhHEcRA1x1oK72c1+Cd3VvlSvJJVbKCwzO4CvxAk+sNHYukKVzlzR41ZRr+G5Hh2398JWB4rOlzZs2avvlqAlpUPyi75diT8Ia+zOJvMUlQupLvzG3vjlKKkka4vixixvE5dOnMoEjgkfQHUxxguOpnksmZLLOUTElJ6sY5rZCJ6TLVoWY8xA2hwCXRkKQWDFIAsBmLlt3JYkmHNuxKSYx4nWBCTcBgSSdAOMKp7USVEIyzQ7hK1S1AKNnZxcORfnE+JLE3NJJ9sMem8VqXsrLkzDPUQVFnUQxOW4fbW9gLxjv0bSQYpVp3vADtDTCcqVlZpK8+U6EgEDlZ3i1Nq9W47RDQ3frBA2Lc/EZ8yeAoqlOAcodjkISnWxsAYlk9rBLmzZiyFFUrK6lakM5HAOBB3EKILDt4kg5TwMZrj+AzM6lJLlJYasAT7R4AO7blucczgbjOImcrKPCjwgsNMoP8AyWdOHKA85TJIIcvcvr6RcrR3aRKB8aQL8X+DcIGLJz33+e1g/lAvoKPYYw5JIATLWOJAJ+I+caBhkmoTKEtGf+J4XBZgdspL+cIuGoQTcZlD8xcjyFodezHaVQV3YQAR7ObwjqNvdtEnwqbLVNpHdNh6ZcmYFzAJwJSEEEF3sBxJgdIkJQSKiXmXbVSklHEeEg8LQ7idMRO+8qTKWrK3hYkC+js/kxhW7V4rKWVTENmckhVn5DnDF40ISUn0ZPLKSqJZkKSZYSkJCUuQnUX3u5J5m8UKeryqA0OYB+pb9ID0WOyEjx94CdMod/h74I0VRTVCjkWoEBzmTbz1j0MbhX1POnyv7DCqsBAZw5cajVvQuSIF9owqZL4k3YbML++KlfVkuxcPo/X3PHYxFQysNSQ/ItDKAKtHhCKiTkUn2dCbaRYk/Z3JIH8RQ5Wt7oOYfV5EsEgvyEXO/mbBhwaFuJtmWqwSTNTZRB2JB+If4CLtP26q6MCRNachKWQ5VLtzKGzNzDnjAVdaVoBST0FvdAyeSSHDvqHAPk+ivrdoTKhtUNaO3NTUzUSwsSEF0tKDFiN1FzruGhRxKeorUFqUopJBKiSfCW3MS0FGpFRJGoUtLbE3GoN0kbg+/WGv7VeyaqWoE1v4c0uSOO/nGejLFfD6tSUi7AEs31x+BjtVWzFnJJe/HnFSsIUXToAw+tz9c4+B0B290cEno5rVrNzYQ3YNIyJlobVAPC5ub9YUqlD6HWNBXIIn5UOCgAE7aCOiqZjA3bTDCyZ4HBK/+Kvl/thg+zaml1Uoy1B1o4h/Ds0fY3MGUosoEGzW0gJhtcac56c92o2dIA/zGTx8lRyycWbFT9mAj2JPvSH6X+LQv4xVGnmqyBiAzWLHe8DKP7Q6spKFLSot7WUBSejW920Uqie8slRD7OFO/XSBh48Yuwnmk0MfZzEFzEkkkkLL+bHUwbxjE0GWRnysxB5jqYEdh6P+Cp91P7hBGvwncC8HJHRdAnA8RBWZkxfjYgDQAcfOL2KV4WAAo82P7wJrsOmqLABuLRbw3AFFszvApNGyaeySRM2sTFqnSQYL0uDhOsQ1shoMWR6iFntxPRJpVzFPbKGH4iSwHSGBJhL+11zSygNDOD+SVkRhz0ZtOxBEzMWZRLjTgx6jSB5nkEsTwiutDR3TSyosNYGVvQUJb2GcLBCfDqden0PeIaaSWqcUpJCcu+5gJTyhLAKil2FnGzQUp6tGqVMbakfq8TSx5uWkWxnjrbDFXQKlIKlT2SOJ+toVqbFpK5wQEqXr4jx4gH5tAjHcYXPUQScgNgd+Z/Tb3x12YlpFQkrLJCVHpsIZOLUG36Exy3NKJZxwl7Brvw5QawfFEpl90mWAFC6xqTz84DdoaxK2CS5HrEGC1mUgKDgH3R3hydbC8yK7GgzXLOwIbziaQolOUe04y9XiPHMVpkyk+LxkgsEl8p104bHlEWB1PeHNLIUQczGxcW04R6Kkjzx97PS0AIKwSpWgGzcYLzq+WlRF7WsFfIQhKwitWtSZNQJaQkLLJY+JiWOwvoOEHKHFZlPLTJASvIGKl3Uo6kk8yTAbZxiyJpSSBYF/IRxLWQRlLPwiaZSq148wPnEITCWhoXTh81OScVgkKTYKJWHfKSCACHHE6jjG0/aQkVuDInITmtLm2FwCPEege/SEfsJ2QNcGmTVISA+h00sCz/vGsTqgUaUU6ZfgYIQTobM29+LtxjHpbNSt0j8+1xkd0EpQnMA2YBTmwBJJUQb3DAanlANo3rtr2HpyErkJCVFTFCbpObccAPTpCrL+z1KDmmlAHAIUbf8AlMU0ao/hlmZTEDwhiH4w5zawpJUD7YSCOSbXhf7UhCZ+WWBlRYG92829Isy8zInqBKAQ6RZ+L8oL2C2GVzAtSk5kqVlLJChmzAWDa3ipPw5aFJSlL7gE6KYO/ntFupQe6VNlql5UsQCUhfthYISz59nBZn6RdmYgiYTOWClKpmc/2ZgTpyjTOwZRyCgFWZyVlPmnUtw2gniRzJQQWVmA0eKUnvJiws95LUtlAOQkAqV+D2TLyZfFyVyj2VVpJbcFv0bkRHM5M0zsXVoMs5eJ1HpDUkBXCMj+zzF1d4tDDK5PvjUaWoDO8AMZbNIl9OcTIlgRXRWpJttr9dYW+1vaRNKgbqUSAOAG/vEY2krZsIOTpDTOmwHry8ZtM+0iZm2YBm59YI9n+2HfKPeqZ9NhC/miOfjSSsbMvCE77T0lVNLGwmh/9qmhxkzQQ4LjqPlCb9oE0dykOR47Nv4VQ2O2IaoyCpUCbW4xElTaQQqKNL2V7v2+uUQSaNSvZSpWvsh9ASegAjXF2AcCaWjlc6J006050lBBHtBQYjqDEZplBra6R2ziKXM0e8F8DSFmYVcAB7/2ihUUEyWAVy1AEBQJDOCSHA3S4IfiCIv9mZQXOCAWzC/lc+6FZoycGhmCa5pkNfLAIAF+kSyKYsNoaazsikqzyphJH4FWfooFvI+sD/u2U5VAgjUGx98H4+PitheTk5vRxS1Bli6FLGwAfXlvDFgFAhNVKmrSRKmcNHI3PD9o6wWUFAuA3P4cx9Nsesao1KlnKtkk3GzcGOpLgvzaKCYNY7WiVPWJKncJGYKdtXBbfSBaMSWkMAGHSKmB0icrflt6anzMF/u/9J/+36Qrb2GRUPZOXVId8pIDkHQcBBSi+yKWliJpHEsM3ko+z1EUcMxw0qUgoExAsLsbcecEkfaGpJfuUl9HUbe6EvPjKf8AnyB7D+z/ANxClS7vqTcnqTcxSxOp7y82ZlD2AIGnPXyirK7dzZoIEpCQ5daiSB5bmF+txG5yZnJuvUk9RoOQYCM+a+jY4JXvQ5YdWIJZKlEj82a3RxHGKzlKlrGUEsfrQ3+MZVgnb6dImEzJaJqCWIdQUA+yi4fqPSNLwzHKSulPKWQpryz4ZifIG45pJEOg37J516MUxmnUFnORrZt/KwEEsCaZlStSglmDkAEDyit2pky5U9aJRUWLMXttv9fOWlpJjpVLSpZSBmCQTtd2GgMcu2Y2MkrBJImFJVkTvfUHhaKWGUC5i1yBMlqlSywVoVbgNtz+cdpq5igxRmALssFwBxJ+cDsdxQLOSQgJOilpsVP+FLbM7nl66zlRFiWLgESjMUpKfCQkukX0BJb0tF2YEhSSlwWYgjcQuSqQulPMX21gvVTipyNAT1f4+UcnYJdwAd3UpIbKTb9DzjXUrtGO003QjkfONX7J1InyklwVCx5HnzaMaoYnZ7Mrwg5XYnQcddOcYx2rxhc6coqJZyw4bN9cIfftQkFM2QgObLWW/wDECEyvw5VR4heaB4m/GB+L+4bjcX4unJFtWUePkjGVMVgSYJU6VAOFH5R8wkpYh1kOP3jigrSV5SzKLQvg2rKJeRFS4jl2Wx1ck3GZJ1H6PvEHb7GZcwpRLUbHMbM1iG6wNo5JCrwPxuWpU5kIUSBfKCSedhG+O3dCvKiqsH0pzKbbeCVHiqpJAYMCdm1sRzBtbkICrVlfaKxWeMVc6IGr0OUupEyYmYLhIUCFZiWUQ+YknNYeUc9rKZCci0H206DRL/XnFHCMYTJSUn2SL8/RIPvgNMnuu6lFIuAT6CClNUckkqRfrq/NqXUwBIH5b6vo97CJOyJ/9XLJdrv5gge8iBFVNc2gvgctUtBmOxUzAakA/r8ITlybDw41dLrs08rYsxHRJJ9Yp4xToUkBaT/Sr8Sf1HL4RYp68zZSVBwSBZzwBLH5QPqlzNFKufrfSGSdKzlG2LtViSqWzhRBOl3vr6RSqsWnKmIWpRWkKSU6WJNrAMbjrpDCrs8J5QxIzFQB1Ds7KHCC9d9mUyTLlzQQpk3T+RRAynmxcE/1QMJuS7ByQ46ooYNUMyScpN+UHEpUf8wnKWULZSVqKQEr7sApSoah3uRy0bi8ElYgU2UsAjYkA8t+EE5UdF62Q1qgXvaKiqkOkbM/o/6Qbl08orMol1kpAsoAKcWzMz7QPxPB2mqGiQVAW0c/vHj012e4pJ6RBh1QW1s8F5FOFEKUstskDTzJDmKU7uUkoCwFhanHwHAGKiKkCYMyiU9dIbC4sXJqW0LeKU5TNmIysyzvsS4LdIiFKtJStLpIIYh3HntBfH6kImBSCFOPa1NtoJdmKbvyCQWfQptbnF0Xas8mcak0HeyeCpqF95VoTMIAAJFy25I5Q9U2IU9OMrJSGNgALDpCzXYoilluCEtzaM3xntCqYTdwVFiDGO2ctdm2y6+nnnKyVAuGMIvabsyJalGUkBJJNue3IW9whFw3HZiFBiWSX3840XC+0aZyMs10k6FYbXcPqP0jla7MdMSJMwd+EKSxvcb2Oo3ETzpPgOvLyhgreyWWaJ6Fhadx19zRQxEjLbcG0Ng7BaA9JYdIb+w2KdzMKCWQq+tgYVaEOTpFoDKTxaOySUY2xmGDlJJBzHsYFTVFT+EJKEdN/U3gRJaXMSc4BCnASAS4+EcqpmCVEgMCRxc7/K8UxJYpZWpfN0joJ8VZmWS5ug3i+CUlQszT3iFEuQkhj6gt5cYoT+xKPDMppwcXyzN23SR8DHVPPXo7v845n1RcgWUkt6R1A2VcSn92oCxmAXA2I4/p8IHpC5irkl+Fh6RYmS86n/HBqikJbM4e2g02cj60gFBR6GvJKb+wjY+P46t/DLfr3aH/AFgZF/FZmeatXFVugsn3NFExjQo8Bj1S+UctHzQOzSxh1N3kxKNib9AHMMtXTZUuA44wEwFTTRzBENQGZJA4RNlm45I/hdggpYpfrI8GxRaElIsnz14+nwg9QTjMVlSc00jTKWHB20hQWcg1DOxf9oYcBmLQnOghzd3ZvMsIszf4R4Xt2WaHEp8tWYzFlQUk93kRkUD+FJHiCtRysXOkbbQVqFSg5cFme7ixD+VoRMIxankSlVE9CVTSCEhISSpxe40HE84vS6ioTTpnpAaYnOtmKkElRsk6pysOUZj1phyjYCT2PqVrm2ySkzlFJKic6SVEKypcK1Otw55x5UVQlqyCUhQQAl1EOcoAvGiYbXBMhAUpJWzlrs928tIWq/D6VUxSii5LnaOljvoFTrTE5Qlz1KmBa0m6zLSCRm5XZzxIcOY+xLG8yu+KA4UlShzTlf1IMXcCrEZMi5d3cbl4o4jKEyap0qSgl1DiXfSzDl74k4zfbPRTgr0UiES1S5q5hWpIJEtmAKjmIN2uq77vCri03xkpASVbAWHpDZ2krpMxITKIBDuWa+78OrQpGUUF1EnkbhuIIZxzAg+L7kwE1VRRZ7P4F94cEhV3cKfrGkmlFPT5JXhZOu/rxhU7CkmYopIIKeF7cYeJstwyt+AhidolzKpmdqxIheZQz6+0xbW4JBD+UJ+KTUlko/CAHtoAAHYXLAX+LxomO4SGUU+Ijhf3JDDzPGM5rZBCjaGqWqJ3HdnFDVGWp2sQQRfQ66Q2UOILnZOCEhKQXJa9y+pvrCgJJjROw2FqKcy0nKGYtr04xjeqOS3Y8YehpIB/L8IzepnBWa9y9o1elp/AeDMPoxkVbRlMxQcBlEMOvvhTm4dFWHHHJaZDhhKSVKBHAHfnFlc6/wAYhlPm8VgIsd1nPh0hEsjnJWWQxRxwaiTqlBYIIzKITZ9Q4cDm0SUtElP8PuyhWQqVYgOFBiAQGJDhhwgdTVKisAi3vDeUHJuKJppkorzFN/I218vh1j0WrdnkJ6LlRgvdo74nKgJzEqHubjygNLkrUrxSixPtZkFQJLDMgFxfa530vDxWzRUyjMy+CxSlTjMG1Y+nrACTXgLeWkODu6m9dT1eBfL0FSBCcHKz7QDHV4vTqE01POWoh8pykcTYcNzF2oXlGazqdyGgR2urT91KXsogPa7XY2jTujO5yogMSrERqS1jbrASMCnZakEyoSlQdISpSugH6sPOG7GOxUqajPSgomAP3ZLpXyST7KuGx5awB7Aj/wBSocZSgH/uQfgI0ikxBI8JY8bM3ueMooxwTiZThkgpUSQxBKWI0O4I2I0gqnEMtmc7bQ8docCRUh0kImnReoU2yuf9WvGE6VgCxMOckEWYa+sTtQlO8nRT9oY6x9k2A4f32fOHBNswYHpxg6MF7svMWC2iEhrcydB6vEGH0vd2S7ndyTfcXiyacqsmzavx5weXyY1UdicXiyu56OqGgNRPCfwJ8SzwSPmdPOGtVQZvgIyoFmGpGwHKPezNMgfwx+L2j+Y/oNoNT+y13ST6wzAvryfbB8mX24rpAKZTAMElYB0Dvb4wapZCQgAk2H1tF7DMDyl1XMG0yANoa2SmU1FHLCCpmhVxOdUL8KVHLb/EPK5SVJASPZYs5Pqd7fKKNYhCXGxY35/QjznJo9VJMRqbDSi53iCbR5iUgnl/Sdw/A8OkMddk2L9It4BhmYhZSydg7v1g8dyMyOMFZc7C4N3SStQYmHZFCFi4tvtFKhl7QwUcktD6rRBKXJ2A52BFjlAbYfWsJ2K9icyyWUFdHHrGtmUAOEddwMyTsH9TaOBMkwvsCArNMch+DCHWkoUoASkCLPa2pKE92ktmDqILFtAH2e9+AMc9mqgTZTF8yLEvrw90cFWrOa6XllqJ/KbxilROOdRIGpu8brjEgqlLSPymMNm07LUNwSHaFZukV+J7OEAK1b5RLmKEkJPmIrzUZPxD4+6PJ0xWX2XDan9HhMU2yuXQLqSASxYj6fnHcuuVMAzLDpUFBJFnGhiJVMSjMddXgbNQQY9G2jxZU26HVHaeZkCZmnEb+QId+cBjOCllTqAUdNulgwgPImKJFzqPiIJyJjH2Q1jroCHHxjUzGNNNMzJAcEc9Q0WMwUCNgLdYEUiVEh2A2Ag73TI0v9aRoSK6KsDwtfZg0c1fdzU5VpCgdlD4HUGIqhN+G8QIXflHGFShwQ09XJmygVS38Qe4CgUlj0Pq0OilLZK5YTMBSFFKkgliHH9Ts1ngDIUT+vwhimLV3csosoJALcBCMk+LLPHSaZJNmkoCsvdnhAipolzHIBfXnaDMhAd1HN1iCtxGXKUleZSjchCA5Ya5nsB1iGT+SWixPggPMlLypXkKczh31YP5GxgphlF3iszsFkjTRgD7x8IYMKTKqJSlICh3U51yZiWUgkEG3C59OURYoPu0ibMlgBaEJyP+ZSsoN7WCj6iCjid0wJZVWgdIKpSkkuA+9jGn4bPSuWlSS4aMiw2VNqKeetU9byvECsJvmdkkD2VWdnLPB3sb2jWJJlEOpJ9x/d4qxfV8STOrXI0hSwI87yFJeJrUXVYRJ/1gfmPviiiQU5NaooZxpoOKrJfnv5iBtZJBOUqc7/XCBoxVK5aFosCHtxAZvL5RSk4mSvKQb/V4hlFHqR/QlRUOebk/CLnpDfSS0jwhrbCBWDoSnMp+AJ6CO1gmYVIDg66atDsUaiS5nznX4HKeZlVDTh0x9oSELI1v9cd4N0mMJRLKlHwjUvpy5QQpxaGtF7+kehY4trCJW/aFLQ4QMxux2fbygBT9uJ815K8oTMsV6EJPtDzHh5QEsij2HHBOXoM4lX96srN81wP6R7PS1+pMW+yNZ/EOmVQILaOPjASSoLcFQD/XnFrCqhilSQQlNmI/Dudrv7hGwmnEbPHSoccQmDIo8AYwyump7xRbVRPvjTe2OLGXSqIIBV4R5/tGToQk3JMBk/AvGVWySXNSSLMegMVsZmqSlW4bzgzQ0cspYlWb81t+TafTwK7RYapEsn2nIAUASG/4mBjD7DZZVxZVpjnkpI4D10+UUZlPrFrAl5ULQbtcD4xxMVeLmeWU5ctj6fGCkkhIJ0GUXPl9DrFdCDsPdE0uiXPmJlI3NzsALOeg+UC2ohwg5B3s3I7xC56hYqyS+QHtHzLDyMHloY34frEs2WiWmXKl2SgAJHzPM6x5Uezfr8IyNtbClV0gPPR4jwe0VMhgrTSe8UEk5QPaPKPMVw/uhmzZpeymYjkYK0Dxb2D6dYduEE6/E8qQNoXvvTqATublosTqNaiFH2dzrEnkST0W+NBpWyaTMM1fiUrJ+VLuYbzRU9XITKSe5WgKT+IpUlWoLEKB5g8YUkYhkLSddHZovYWkma8yYpzrlOUf48oRBNP6j8m1sZBh8yi8cqYJudJ7xgWy7hi50GvKJ8TUqopysWBFwbezdoIUwSSlWcggixVa3VPPc8IGYlTSDUJVITMUnM8xIJUjfQPYPsPdD44pzdsUpwWiHH56kSBLShKEpICgkBAfi9rmFj/r6qdXeypQm3Ypcps2oLO/kYea+pFQkpSnKCXJIDOOAUCPdCL2rm9xlSllAjVICQ/NKQzw7Hj4yEZJ3GizV/arIKbU83PwUUgeoJPuhXn9v6hSiQZaQfwhLt6l4VsULqzWvwikRBuVEzVD5heJSUoTK7tiLllPqeflBenpJUxQWQpINwg78y34fjASb2UnSpx7wZTnIu72D25Xg1QqKDo5G/whLrnTHxnPhroNK0Ys22Ui3lE0iizJVuA12fXlFamWJhdSEgs+jepg7IZMkEWe4+VjDnpCk2nYNkSpmgynooj3GKuLAKSpEx9LMWL/ADHIxaqJSFIQVKCS2txd9oH1l9FFVva4xHnmq0ehijsXUoYlO4vEglqtlDl7DjufhB2jwDvcqsqiCcpIBdL6Hpzi9h2Bd2rMS+W428Q1cfLnE1Mo5JFCmmlLONR6xcNcrMH9m4aPO0s37vMTIlplnKzqWCq8wFYSlIbwsQMx3gX2gpJyJcuYFoyTEBaU6EPr74N45QFKcZl3thU55ElOYHVzzFrwmKQ1neCFLVd4koXdrj5xEZB6w2TszHFJUEsImnIFBrWNvo6QTmTHB8Oo0IsRwIgNhk0IXkZwvzZuXnF6bU8AALvYJ+AEPUk0IlGmLmLU6UKK5TB3Ckm7HW39JbygLlUpTKWQ4cfGDtSoKKmFydrwJqaJaUpUQ1yEq4tcg820jeb6A+OPZckySFAFWos3HSDuEqEsMLFRdR4gaAe8+cBaWmUti7MFLboUj5wWmUCwpnLWu1rwu7djOtB2fOOWykgjUAbHjEYXmFnfhuR5QNqZM5DAzDlIuNP8xPTTCkZiAwGvDz+UUQkmibJGpBSgp/Asj8wHp9GJ0ZZgVLWHSoMR9bg+9o97MzAunzK3Wt362b4RYo6cFZ46NCm+TKFGomd1eHLkzVS1apLggHxA6K6EfpBjDsQW2VVh0/WHLFezYnpSXyzEWB1cHY9DfzMDkdkz+JXoP3hE4v0NjNeylQyZK1uSUJ1sz+p0grOwKU+ZK1skBTFi5Zw/HpFZfZxaSybjb9xBBaVISkEkqAudgTr1POBgpXQU5Ra0V5SMqWmKzbs176vwi+iYcvhKggDQftAaQlS1HhDThNKUpOlmdxaKYycSeUbBXeFXsKBAF0DXqOLbiEHthUoMwpVqE32fhY7/AKRoHaOjQRnCAlbhynRQ4kcYyntjTlM/MRqB7usHBpsDIqQE+9MdB0YfEhz6xKaz+iV5hX6xTJeLUmrYAZRaGImf+GyduMXPfqCUIKkJzKUteQJzBwkfmWQPeAHJaFunXnSFJQUKB0JcW4HcGGebhkipSqY5CmzEgvmZrEG1tbXELGM1MtaO7Qlih8qncvqSdLRNkq7Q+MWtM8nYwAkjL4tAGcubPaHCTm7lGcMrKHHlGcYLXEVMosCcw1t1jTalTw59WIu3QDqZCciio2BcCBdFiGZaUIS5J4sAOvCJsenM44iAWFZgSoW58oizQ+x6WCX0GTF6GrRUED7wVOoyzKUtKbt3ZShKSFDV3LXvB+TjHfLSFJyz2CZgZgVpcEtzDQHwLHJgUEBRKXcsogWvxg3h2FGapUwqTJmpcpU2YF9cwLD0PGC5OdRSo5RUbbYOUtK6xRqJecJQAyiQAwZJLEZksGY6xT7Uy5k0GbYoSGADeyPygD2RptpB+gmSyZwqF55ivCANGFwwI36RRql+IAcfdBvE1/T0C5pP6ozygCTOTkBvY/4hsXQJRqW5wFxuSqTMUApYT7TagA6WAdho/KCEmeJqAQXtsQY6cdWdCX2oEY9NEqZLUkFTbC3lHVDMXUF1AJubA6xW7RLSlUsBL2LK/b5wKn1qgAlKiA7WN+Zgl/KAf9MbEUyJawpSyMpDBKcylE6AAa+cEKekRPE1AlkK/nplzE5VEJBQpSLkKGrh3gTg1XJRKVLWhWZTETEqBUCNCQrUcnHWI66SqSmXPppyjOQspSkS8gSFOVFytRUS9+RMal+gyb9B2jpJWV9komqOzgIUrL5tFDCD301KVTpmU58xdASJYBIWACQkDwgu1yRfWI5k7PSKIs6Tb2dmiShXPEgUxQ5ShyoIASQfEM6gGzMQxVwjk70jWndgLFJ5QskLUtLkAm1tjHVdWlMgX9ttN4H4kolWRUxCmPspvfyeIq6lIQASzc7ehv8AGDiqTQMndM0fBaQGjp1JvmQN9yTm98MNJTCW5FydTv0hf+zZeWhR3gHhWsoZtCeW7vxgnjGNiQnPkzuWF2D63PSFJU6Dc7QVCiOusWDOBIA+rbwBwTGVT1hK5apS+7UQkgjMkFnTmALPBkSQwgJJo5NM9XPd246xQxBAyFaRff6aJqutky5ikrmIQbAJUoB7cInRJD8R8jBRtPZwDwopKnBF9H+cEZk5Q0cPYdWc+e7cogpsKSqeuzBJB4Dy+t4uLpyykksgqDHmHY/XCMmm1QzkkB6+onJRmKXS5SoC7cC3BoR+1EgzMtiG4DjsOsaBVzVIJSD4hcpN/CCQW6EP0VC3hdcmdULBYgKsG4Q7x47J80tGarojmypSSevzYBuenxi/KwMsHUp/6ZZUPI5g/pG/YPg1OLlCTuSQIYZclAACZdtrCKGqJrMg7EziqXlKWKQxc3J6HS0VMWopySWClh9LkjyNx5Q84fQy0kry3Zo+nKC7ZQYmhT0ynNd2jNcFwooniaSoB3yq19Yeps4ZdRvAftLJWhJU6fP6f0ij2frFz0LSpsyG00IL8YbLqyeCTlRBjEpYVmN0fmF/Xh5xUEhwchF9oNIqcpY25G7xMcFSohUpkq1y7eXD4dImlsuguOgVhtFOQt0i54nTiesMCqxYsSpKXuB+sWcMwOoUpmbr9Xhno+xcr2pqlLVuHYP5Q7EmhWSS9gajn94g5UBKE26mIPuXiBJ125Q6LwdKUskWG0BMSwo/9sgHc7+sFKLlsyE0Z39qNCQmVPSCCl0kjgSMpcc3/wB0LPZXHck1phdK7X4+ZsI0zF8OVMpKhCySyCQOaQ9n5iMKnBlHi8LW1TCm6djb2pUkzElLP9e6F+VJJV4yR9e4fGLdJPc51Fy1n5bxZTPTOXlKXA4j6vBJVoy29kVLNK1JBCiNAEJ+BNyfKNAwXCZRQhQJcEM6rC938OUl7a7QDk4PLmoyImKS5AJDlx+VPLid+cF5VPMQnICCknKEtoAGAba/wgqXsG2ghjfZ6nm1UuZToWoJWDOQFfw1Nf2TYeJiWN79YL4xiSMzmUUqIy2vytq3lA2no5iUtoCxsTaK9bMCV+JaeYV8XFx1htpLSB9lU4akLzqIUpnCVJS7clkOoedoW8eMtbpIKDx28xqOt4OYtOBDJUz6FwWOgUFAkG7XF2J4CFSoqjNF3Cxy1axDPqNRyIEJYY0dliUUiZb3BVpwcnbWGQ0qKqSmUo5Sguk630LjcNCh2WpGlakOXGZn5sBcPDVh0rIXfqCP13hTi29HWl2cUGB/dJqJveZsqVBgGACupJd4YE4iEsTqxyjm1orYtMlKkKSpRD3BBuCLgwP7LkT1CauY4S4SkMQdiSflHPnYyKjxANR2fqVKOaUFlZWStiSrMQR4s2VIbUFNttob6eR92lSpecLISApnsRrfhF3EKooTZuW8Ly61TkqF/fHSlJ9oBKK6GRNYkgvYteIl1P8AD8exU7eohbq8Ry3AUOJAJbmWu3OANZjkyYcqXsb8D7tI212zUm+grjdaCpS06BJubEFuMZ7gVcZNQhZJ9ok8wWeGWrqlGUtKg3hNw8KkqnBUSHt9Wh+KqtCcvdH6JwCrQtCTxALQwiEn7OqcmnTmd+sOXdmDkJEdfhTrFemnsoGJcQ1TFOVtEOMtmI3brHiJpSxDW4jziXsdWhK0KcBK/DfYnQHz9xgR9pP8+PsD/lI/vHyime4kuLUzQMQpwDmZr+nuNou4K00uFOByI+UVMa/lS/7flEnY3+QPP5wuG3RbP+bHzC5jDKdoJoVAGj1gzT6RQ9EUv0mWYFzkuYvVnsmKuwjkdH9B+IYSO5msCVLQpPqD+sfmXF6dUucpKgxSbx+sPwR+ZvtA/wBdO/u+UDJI3k2DZS0sXN4jlTilyAdLfX1pEMn2kwRqdfT5wv2OTtB7CawsCSSSwZ7sVJHpD7RzWR3qkMHAJJ3US/hA5RmmD/zFf/H/APtMaZO/0av/AHPmqNbo5bDk2rkpdKlgeF0qsygeHT5wp4wqXnEmePCv+WsPqwLAnQsdDrA7FP5v1wjz7R/5Un++X8BGSbOAOOiUgKSkA8CLHza4LjXTkIE1M9yeJmK97QSr/wCeeogRL9tH98b6MH3AJMxCAyBpd+dybaQx/dSpLhJSerxVwTbzhmPsq6fKBjs6Qqrp0k5Zg9SWj5EhMsuhRffgfKLeLeyehihhuquogjE3QTlrUvU+e/lHqqVIuSH5RPT6DpFat09fnGNGJixjtcJS/C5s5P6NFnAJA7pKsozqudn4tAfGNB/b80wWGg+toRNlUI6LGNS2lkFkvsHhLrKFUrKssyhDNjHsHqn5QM7Sf6eX/d84qw/yS5V9h9+y7EyR3YTpqY0t4yr7JP8Auf2j4xqUMkI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C3A53-9551-3E4A-B33D-4C54CA8F6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697A9-7734-8943-B12D-EE745524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1" y="999471"/>
            <a:ext cx="8230009" cy="57022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249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 Technique</a:t>
            </a:r>
            <a:endParaRPr lang="en-IN" sz="32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a collection of records (</a:t>
            </a:r>
            <a:r>
              <a:rPr lang="en-US" sz="2400" i="1" dirty="0">
                <a:solidFill>
                  <a:srgbClr val="CC0000"/>
                </a:solidFill>
              </a:rPr>
              <a:t>training set </a:t>
            </a:r>
            <a:r>
              <a:rPr lang="en-US" sz="2400" dirty="0"/>
              <a:t>)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Each record contains a set of </a:t>
            </a:r>
            <a:r>
              <a:rPr lang="en-US" sz="2000" i="1" dirty="0">
                <a:solidFill>
                  <a:srgbClr val="CC0000"/>
                </a:solidFill>
              </a:rPr>
              <a:t>attributes</a:t>
            </a:r>
            <a:r>
              <a:rPr lang="en-US" sz="2000" dirty="0"/>
              <a:t>, one of the attributes is the </a:t>
            </a:r>
            <a:r>
              <a:rPr lang="en-US" sz="2000" i="1" dirty="0">
                <a:solidFill>
                  <a:srgbClr val="CC0000"/>
                </a:solidFill>
              </a:rPr>
              <a:t>class</a:t>
            </a:r>
            <a:r>
              <a:rPr lang="en-US" sz="2000" dirty="0"/>
              <a:t>.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2400" dirty="0"/>
              <a:t>Find a </a:t>
            </a:r>
            <a:r>
              <a:rPr lang="en-US" sz="2400" i="1" dirty="0">
                <a:solidFill>
                  <a:srgbClr val="CC0000"/>
                </a:solidFill>
              </a:rPr>
              <a:t>model</a:t>
            </a:r>
            <a:r>
              <a:rPr lang="en-US" sz="2400" dirty="0"/>
              <a:t>  for class attribute as a function of the values of other attributes.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2400" dirty="0"/>
              <a:t>Goal: </a:t>
            </a:r>
            <a:r>
              <a:rPr lang="en-US" sz="2400" dirty="0">
                <a:solidFill>
                  <a:srgbClr val="0B5ED7"/>
                </a:solidFill>
              </a:rPr>
              <a:t>Previously unseen records </a:t>
            </a:r>
            <a:r>
              <a:rPr lang="en-US" sz="2400" dirty="0"/>
              <a:t>should be assigned a class as accurately as possible.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900" dirty="0"/>
              <a:t>Satisfy the property of “mutually exclusive and exhaustive”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C99E-6FC2-7A4F-BA20-6DCFB400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6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4331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Illustrating Classification Tasks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760288"/>
              </p:ext>
            </p:extLst>
          </p:nvPr>
        </p:nvGraphicFramePr>
        <p:xfrm>
          <a:off x="404948" y="1335467"/>
          <a:ext cx="8121832" cy="5261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Visio" r:id="rId3" imgW="8424875" imgH="6279741" progId="Visio.Drawing.11">
                  <p:embed/>
                </p:oleObj>
              </mc:Choice>
              <mc:Fallback>
                <p:oleObj name="Visio" r:id="rId3" imgW="8424875" imgH="6279741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48" y="1335467"/>
                        <a:ext cx="8121832" cy="5261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E642C-DE6B-4B4E-B78C-955E0102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070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r>
              <a:rPr lang="en-IN" sz="2000" dirty="0"/>
              <a:t>More precisely, a classification problem can be stated as below:</a:t>
            </a:r>
          </a:p>
          <a:p>
            <a:pPr marL="0" indent="0">
              <a:buNone/>
            </a:pPr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</a:rPr>
                  <a:t>Given a database D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rgbClr val="A50021"/>
                    </a:solidFill>
                  </a:rPr>
                  <a:t> </a:t>
                </a:r>
                <a:r>
                  <a:rPr lang="en-IN" dirty="0">
                    <a:solidFill>
                      <a:schemeClr val="tx1"/>
                    </a:solidFill>
                  </a:rPr>
                  <a:t>of tuples and a set of classes C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the classification problem is to define a mapping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assigned to one class.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Note that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defined by a set of attributes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2401323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CC137-D30D-754B-8E84-B1B2FD5B7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165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6381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278512"/>
                <a:ext cx="8630202" cy="502337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sz="2000" dirty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739775" indent="-457200">
                  <a:buFont typeface="+mj-lt"/>
                  <a:buAutoNum type="arabicPeriod"/>
                </a:pPr>
                <a:r>
                  <a:rPr lang="en-IN" sz="2000" dirty="0"/>
                  <a:t>    Statistical-Based Methods</a:t>
                </a:r>
              </a:p>
              <a:p>
                <a:pPr marL="1196975" indent="-457200"/>
                <a:r>
                  <a:rPr lang="en-IN" sz="2000" dirty="0"/>
                  <a:t>Bayesian Classifier   </a:t>
                </a:r>
              </a:p>
              <a:p>
                <a:pPr marL="3162935" lvl="8" indent="-228600">
                  <a:buFont typeface="+mj-lt"/>
                  <a:buAutoNum type="arabicPeriod"/>
                </a:pPr>
                <a:r>
                  <a:rPr lang="en-IN" sz="800" dirty="0"/>
                  <a:t>  </a:t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/>
                  <a:t>Distance-Based Classification</a:t>
                </a:r>
              </a:p>
              <a:p>
                <a:pPr marL="1196975" indent="-457200"/>
                <a:r>
                  <a:rPr lang="en-IN" sz="2000" dirty="0"/>
                  <a:t>K-Nearest Neighbours</a:t>
                </a:r>
              </a:p>
              <a:p>
                <a:pPr marL="3162935" lvl="8" indent="-228600">
                  <a:buFont typeface="+mj-lt"/>
                  <a:buAutoNum type="arabicPeriod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/>
                  <a:t>Decision Tree-Based Classification</a:t>
                </a:r>
              </a:p>
              <a:p>
                <a:pPr marL="1196975" indent="-457200"/>
                <a:r>
                  <a:rPr lang="en-IN" sz="2000" dirty="0"/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/>
                  <a:t>, C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/>
                  <a:t>, </a:t>
                </a:r>
                <a:r>
                  <a:rPr lang="en-US" sz="2000" dirty="0"/>
                  <a:t>CART</a:t>
                </a:r>
              </a:p>
              <a:p>
                <a:pPr marL="1196975" indent="-457200"/>
                <a:endParaRPr lang="en-IN" sz="2000" dirty="0"/>
              </a:p>
              <a:p>
                <a:pPr marL="763588" indent="-444500">
                  <a:buFont typeface="+mj-lt"/>
                  <a:buAutoNum type="arabicPeriod" startAt="4"/>
                </a:pPr>
                <a:r>
                  <a:rPr lang="en-IN" sz="2000" dirty="0"/>
                  <a:t>Support vector machine</a:t>
                </a:r>
              </a:p>
              <a:p>
                <a:pPr marL="763588" indent="-444500">
                  <a:buFont typeface="+mj-lt"/>
                  <a:buAutoNum type="arabicPeriod" startAt="4"/>
                </a:pPr>
                <a:r>
                  <a:rPr lang="en-IN" sz="2000" dirty="0"/>
                  <a:t>Classification using 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	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278512"/>
                <a:ext cx="8630202" cy="5023373"/>
              </a:xfrm>
              <a:blipFill>
                <a:blip r:embed="rId2"/>
                <a:stretch>
                  <a:fillRect l="-441" t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C78C3-62C4-DD4F-85B1-4B821AF0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24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58" y="3040380"/>
            <a:ext cx="8425339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0B5ED7"/>
                </a:solidFill>
              </a:rPr>
              <a:t>Bayesian Classifier</a:t>
            </a:r>
            <a:endParaRPr lang="en-IN" sz="6000" dirty="0">
              <a:solidFill>
                <a:srgbClr val="0B5ED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BE26C-3F83-1446-9248-FB804618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780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68078" y="1592579"/>
            <a:ext cx="8630202" cy="5023373"/>
          </a:xfrm>
        </p:spPr>
        <p:txBody>
          <a:bodyPr>
            <a:normAutofit/>
          </a:bodyPr>
          <a:lstStyle/>
          <a:p>
            <a:r>
              <a:rPr lang="en-US" sz="2000" dirty="0"/>
              <a:t>Principle</a:t>
            </a:r>
          </a:p>
          <a:p>
            <a:pPr lvl="1"/>
            <a:r>
              <a:rPr lang="en-US" sz="1800" dirty="0"/>
              <a:t>If it walks like a duck, quacks like a duck, then it is </a:t>
            </a:r>
            <a:r>
              <a:rPr lang="en-US" sz="1800" dirty="0">
                <a:solidFill>
                  <a:srgbClr val="0B5ED7"/>
                </a:solidFill>
              </a:rPr>
              <a:t>probably</a:t>
            </a:r>
            <a:r>
              <a:rPr lang="en-US" sz="1800" dirty="0"/>
              <a:t> a duck</a:t>
            </a:r>
            <a:endParaRPr lang="en-IN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" y="2512695"/>
            <a:ext cx="8522335" cy="40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45745-DCF1-1F42-A2C6-AC4A758F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92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0" y="1531620"/>
            <a:ext cx="8425339" cy="460248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 statistical classifier </a:t>
            </a:r>
          </a:p>
          <a:p>
            <a:pPr lvl="8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Foundation</a:t>
            </a:r>
          </a:p>
          <a:p>
            <a:pPr lvl="6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Based on Bayes’ Theorem. </a:t>
            </a:r>
          </a:p>
          <a:p>
            <a:pPr>
              <a:lnSpc>
                <a:spcPct val="90000"/>
              </a:lnSpc>
            </a:pPr>
            <a:endParaRPr lang="en-US" altLang="zh-TW" sz="28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mutually exclusive and exhaustive.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independent given the class.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/>
          </a:p>
          <a:p>
            <a:pPr lvl="5">
              <a:spcBef>
                <a:spcPct val="50000"/>
              </a:spcBef>
              <a:buFontTx/>
              <a:buAutoNum type="arabicPeriod"/>
            </a:pP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sz="2800" dirty="0"/>
              <a:t>Called “Naïve” classifier because of these assumptions.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sz="1800" dirty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7630-E3E2-E14A-87D3-4D22BE698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559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592580"/>
            <a:ext cx="3916680" cy="473202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/>
              <a:t>Example 17.2: </a:t>
            </a:r>
            <a:r>
              <a:rPr lang="en-US" sz="1800" dirty="0"/>
              <a:t>Air Traffic Data</a:t>
            </a:r>
          </a:p>
          <a:p>
            <a:pPr lvl="7" algn="just"/>
            <a:endParaRPr lang="en-US" sz="800" dirty="0"/>
          </a:p>
          <a:p>
            <a:pPr lvl="1" algn="just"/>
            <a:r>
              <a:rPr lang="en-US" sz="1800" dirty="0"/>
              <a:t>Let us consider a set of observation recorded in a database 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Regarding the arrival of airplanes in the routes from any airport to New Delhi under certain conditions.</a:t>
            </a:r>
            <a:endParaRPr lang="en-IN" sz="15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432242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7740-233E-9747-B0B7-5DB253D7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51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470615"/>
              </p:ext>
            </p:extLst>
          </p:nvPr>
        </p:nvGraphicFramePr>
        <p:xfrm>
          <a:off x="475933" y="170656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06441" y="5873234"/>
            <a:ext cx="221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to next slide…</a:t>
            </a:r>
            <a:endParaRPr lang="en-IN" i="1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6798-488B-5C43-829D-A98DAC95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0178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lculator-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0" y="1059182"/>
            <a:ext cx="8138961" cy="485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30" y="456051"/>
            <a:ext cx="8229600" cy="49266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An interesting fact..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2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AutoShape 4" descr="Image result for Galaxy"/>
          <p:cNvSpPr>
            <a:spLocks noChangeAspect="1" noChangeArrowheads="1"/>
          </p:cNvSpPr>
          <p:nvPr/>
        </p:nvSpPr>
        <p:spPr bwMode="auto">
          <a:xfrm>
            <a:off x="159287" y="-136525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7" name="AutoShape 6" descr="Image result for Galaxy"/>
          <p:cNvSpPr>
            <a:spLocks noChangeAspect="1" noChangeArrowheads="1"/>
          </p:cNvSpPr>
          <p:nvPr/>
        </p:nvSpPr>
        <p:spPr bwMode="auto">
          <a:xfrm>
            <a:off x="315321" y="159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9" name="AutoShape 9" descr="Image result for Galaxy"/>
          <p:cNvSpPr>
            <a:spLocks noChangeAspect="1" noChangeArrowheads="1"/>
          </p:cNvSpPr>
          <p:nvPr/>
        </p:nvSpPr>
        <p:spPr bwMode="auto">
          <a:xfrm>
            <a:off x="471325" y="168326"/>
            <a:ext cx="303924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19245" y="5359434"/>
            <a:ext cx="312297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No number before 1,000 contains the letter A.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IN" sz="1050" dirty="0"/>
              <a:t>But there are plenty of E’s, I’s, O’s, U’s, and Y’s.</a:t>
            </a:r>
            <a:endParaRPr kumimoji="0" 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 </a:t>
            </a:r>
            <a:endParaRPr kumimoji="0" lang="en-US" sz="43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DA6B1-3A5D-624F-801A-F9830ED1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752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828889"/>
              </p:ext>
            </p:extLst>
          </p:nvPr>
        </p:nvGraphicFramePr>
        <p:xfrm>
          <a:off x="498793" y="198088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3321" y="1522214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from previous slide…</a:t>
            </a:r>
            <a:endParaRPr lang="en-IN" i="1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8C5F2-EE93-8347-8011-6FD15A82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7556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In this database, there are four attributes </a:t>
            </a:r>
          </a:p>
          <a:p>
            <a:pPr marL="0" indent="0" algn="ctr">
              <a:buNone/>
            </a:pPr>
            <a:r>
              <a:rPr lang="en-US" sz="2000" dirty="0"/>
              <a:t>A = [ Day, Season, Fog, Rain] </a:t>
            </a:r>
          </a:p>
          <a:p>
            <a:pPr marL="0" indent="0">
              <a:buNone/>
            </a:pPr>
            <a:r>
              <a:rPr lang="en-US" sz="2000" dirty="0"/>
              <a:t>     with 20 tuples.</a:t>
            </a:r>
          </a:p>
          <a:p>
            <a:pPr algn="just"/>
            <a:r>
              <a:rPr lang="en-US" sz="2000" dirty="0"/>
              <a:t>The categories of classes are:</a:t>
            </a:r>
          </a:p>
          <a:p>
            <a:pPr marL="0" indent="0" algn="ctr">
              <a:buNone/>
            </a:pPr>
            <a:r>
              <a:rPr lang="en-US" sz="2000" dirty="0"/>
              <a:t>C= [On Time, Late, Very Late, Cancelled]</a:t>
            </a:r>
          </a:p>
          <a:p>
            <a:pPr marL="0" indent="0" algn="ctr">
              <a:buNone/>
            </a:pPr>
            <a:endParaRPr lang="en-US" sz="2000" dirty="0"/>
          </a:p>
          <a:p>
            <a:pPr algn="just"/>
            <a:r>
              <a:rPr lang="en-IN" sz="2000" dirty="0"/>
              <a:t>Given this is the knowledge of data and classes, we are to find most likely classification for any other </a:t>
            </a:r>
            <a:r>
              <a:rPr lang="en-IN" sz="2000" dirty="0">
                <a:solidFill>
                  <a:srgbClr val="0B5ED7"/>
                </a:solidFill>
              </a:rPr>
              <a:t>unseen instance</a:t>
            </a:r>
            <a:r>
              <a:rPr lang="en-IN" sz="2000" dirty="0"/>
              <a:t>, for example:</a:t>
            </a:r>
          </a:p>
          <a:p>
            <a:pPr algn="just"/>
            <a:endParaRPr lang="en-IN" sz="2000" dirty="0"/>
          </a:p>
          <a:p>
            <a:pPr algn="just"/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r>
              <a:rPr lang="en-IN" sz="2000" dirty="0"/>
              <a:t>Classification technique eventually to map this tuple into an accurate class.</a:t>
            </a:r>
          </a:p>
          <a:p>
            <a:pPr algn="just"/>
            <a:endParaRPr lang="en-IN" sz="1800" dirty="0"/>
          </a:p>
          <a:p>
            <a:pPr algn="just"/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958336"/>
              </p:ext>
            </p:extLst>
          </p:nvPr>
        </p:nvGraphicFramePr>
        <p:xfrm>
          <a:off x="1667824" y="4710434"/>
          <a:ext cx="6240990" cy="627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B37B8-1A48-FE4A-9EFC-FDDA5C5C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56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 fontScale="92500" lnSpcReduction="10000"/>
          </a:bodyPr>
          <a:lstStyle/>
          <a:p>
            <a:pPr marL="349250" indent="-295275" algn="just"/>
            <a:r>
              <a:rPr lang="en-US" sz="2000" dirty="0"/>
              <a:t>In many applications, the relationship between the attributes set and the class variable is </a:t>
            </a:r>
            <a:r>
              <a:rPr lang="en-US" sz="2000" dirty="0">
                <a:solidFill>
                  <a:srgbClr val="0B5ED7"/>
                </a:solidFill>
              </a:rPr>
              <a:t>non-deterministic</a:t>
            </a:r>
            <a:r>
              <a:rPr lang="en-US" sz="2000" dirty="0"/>
              <a:t>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such a situation, the classification can be achieved </a:t>
            </a:r>
            <a:r>
              <a:rPr lang="en-US" sz="1800" dirty="0">
                <a:solidFill>
                  <a:srgbClr val="0B5ED7"/>
                </a:solidFill>
              </a:rPr>
              <a:t>probabilistically</a:t>
            </a:r>
            <a:r>
              <a:rPr lang="en-US" sz="1800" dirty="0"/>
              <a:t>. </a:t>
            </a:r>
          </a:p>
          <a:p>
            <a:pPr marL="349250" indent="-295275" algn="just"/>
            <a:endParaRPr lang="en-US" sz="2000" dirty="0"/>
          </a:p>
          <a:p>
            <a:pPr marL="349250" indent="-295275" algn="just"/>
            <a:r>
              <a:rPr lang="en-US" sz="2000" dirty="0"/>
              <a:t>The Bayesian classifier is an approach for </a:t>
            </a:r>
            <a:r>
              <a:rPr lang="en-US" sz="2000" dirty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/>
              <a:t> between the attribute set and the class variable.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More precisely, Bayesian classifier use </a:t>
            </a:r>
            <a:r>
              <a:rPr lang="en-US" sz="2000" dirty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/>
              <a:t>for classification.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Before going to discuss the Bayesian classifier, we should have a quick look at the </a:t>
            </a:r>
            <a:r>
              <a:rPr lang="en-US" sz="2000" dirty="0">
                <a:solidFill>
                  <a:srgbClr val="0B5ED7"/>
                </a:solidFill>
              </a:rPr>
              <a:t>Theory of Probability </a:t>
            </a:r>
            <a:r>
              <a:rPr lang="en-US" sz="2000" dirty="0"/>
              <a:t>and then</a:t>
            </a:r>
            <a:r>
              <a:rPr lang="en-US" sz="2000" dirty="0">
                <a:solidFill>
                  <a:srgbClr val="0B5ED7"/>
                </a:solidFill>
              </a:rPr>
              <a:t> Bayes’ Theorem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0F1F3-C91B-D74A-BA6F-BC5D0591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17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3124201"/>
            <a:ext cx="8679180" cy="903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200" dirty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EF472-C9AD-8349-B48E-B26590B6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00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elementary events associated with a random experiment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them are favorable to an event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probability of happening or occurrence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A50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F47FD-C0FE-BB43-8549-278FFC7B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1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Mutually Exclusive Events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Suppose, A and B are any two events and </a:t>
            </a:r>
            <a:r>
              <a:rPr lang="en-US" sz="2000" i="1" dirty="0"/>
              <a:t>P(A)</a:t>
            </a:r>
            <a:r>
              <a:rPr lang="en-US" sz="2000" dirty="0"/>
              <a:t>, </a:t>
            </a:r>
            <a:r>
              <a:rPr lang="en-US" sz="2000" i="1" dirty="0"/>
              <a:t>P(B)</a:t>
            </a:r>
            <a:r>
              <a:rPr lang="en-US" sz="2000" dirty="0"/>
              <a:t> denote the probabilities that the events </a:t>
            </a:r>
            <a:r>
              <a:rPr lang="en-US" sz="2000" i="1" dirty="0"/>
              <a:t>A</a:t>
            </a:r>
            <a:r>
              <a:rPr lang="en-US" sz="2000" dirty="0"/>
              <a:t> and </a:t>
            </a:r>
            <a:r>
              <a:rPr lang="en-US" sz="2000" i="1" dirty="0"/>
              <a:t>B </a:t>
            </a:r>
            <a:r>
              <a:rPr lang="en-US" sz="2000" dirty="0"/>
              <a:t>will occur, respectively.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b="1" dirty="0"/>
              <a:t>Mutually Exclusive Events: </a:t>
            </a:r>
            <a:r>
              <a:rPr lang="en-US" sz="2000" dirty="0"/>
              <a:t> </a:t>
            </a:r>
          </a:p>
          <a:p>
            <a:pPr marL="715010" lvl="1" indent="-295275" algn="just"/>
            <a:r>
              <a:rPr lang="en-US" sz="1800" dirty="0"/>
              <a:t>Two events are mutually exclusive, if the occurrence of one precludes the occurrence of the other.</a:t>
            </a:r>
          </a:p>
          <a:p>
            <a:pPr marL="53975" indent="0" algn="just">
              <a:buNone/>
            </a:pPr>
            <a:r>
              <a:rPr lang="en-US" sz="2000" b="1" dirty="0"/>
              <a:t>     	</a:t>
            </a:r>
            <a:r>
              <a:rPr lang="en-US" sz="2000" b="1" dirty="0">
                <a:solidFill>
                  <a:srgbClr val="0B5ED7"/>
                </a:solidFill>
              </a:rPr>
              <a:t>Example: </a:t>
            </a:r>
            <a:r>
              <a:rPr lang="en-US" sz="2000" dirty="0">
                <a:solidFill>
                  <a:srgbClr val="0B5ED7"/>
                </a:solidFill>
              </a:rPr>
              <a:t>Tossing a coin (two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                 Tossing a ludo cube (Six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	    Kings and Aces are Mutually Exclusive</a:t>
            </a:r>
          </a:p>
          <a:p>
            <a:pPr marL="53975" indent="0" algn="just">
              <a:buNone/>
            </a:pPr>
            <a:endParaRPr lang="en-US" sz="800" dirty="0"/>
          </a:p>
          <a:p>
            <a:pPr marL="396875" indent="-342900" algn="just">
              <a:buSzPct val="135000"/>
              <a:buBlip>
                <a:blip r:embed="rId2"/>
              </a:buBlip>
            </a:pPr>
            <a:r>
              <a:rPr lang="en-US" sz="2000" dirty="0"/>
              <a:t>Can you give an example, so that two events are not mutually exclusive?</a:t>
            </a:r>
          </a:p>
          <a:p>
            <a:pPr marL="53975" indent="0" algn="just"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Hearts and Kings, Weather (sunny, foggy, warm)</a:t>
            </a:r>
          </a:p>
          <a:p>
            <a:pPr marL="396875" indent="-342900"/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732F5-8CA5-7641-9F5D-434C97587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80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Independent events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/>
              <a:t>Independent events:</a:t>
            </a:r>
            <a:r>
              <a:rPr lang="en-US" sz="2000" dirty="0"/>
              <a:t> Two events are independent if occurrences of one does not alter the occurrence of other.</a:t>
            </a:r>
          </a:p>
          <a:p>
            <a:pPr marL="2269490" lvl="7" indent="-295275" algn="just"/>
            <a:endParaRPr lang="en-US" sz="1000" dirty="0"/>
          </a:p>
          <a:p>
            <a:pPr marL="53975" indent="0" algn="just">
              <a:buNone/>
            </a:pPr>
            <a:r>
              <a:rPr lang="en-US" sz="2000" b="1" dirty="0">
                <a:solidFill>
                  <a:srgbClr val="0B5ED7"/>
                </a:solidFill>
              </a:rPr>
              <a:t>     Example:	</a:t>
            </a:r>
            <a:r>
              <a:rPr lang="en-US" sz="2000" dirty="0">
                <a:solidFill>
                  <a:srgbClr val="0B5ED7"/>
                </a:solidFill>
              </a:rPr>
              <a:t>Tossing both coin and </a:t>
            </a:r>
            <a:r>
              <a:rPr lang="en-US" sz="2000" dirty="0" err="1">
                <a:solidFill>
                  <a:srgbClr val="0B5ED7"/>
                </a:solidFill>
              </a:rPr>
              <a:t>ludo</a:t>
            </a:r>
            <a:r>
              <a:rPr lang="en-US" sz="2000" dirty="0">
                <a:solidFill>
                  <a:srgbClr val="0B5ED7"/>
                </a:solidFill>
              </a:rPr>
              <a:t> cube together. 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      		(How many events are here?)</a:t>
            </a:r>
          </a:p>
          <a:p>
            <a:pPr marL="53975" indent="0" algn="just">
              <a:buNone/>
            </a:pPr>
            <a:endParaRPr lang="en-US" sz="2000" dirty="0">
              <a:solidFill>
                <a:srgbClr val="0B5ED7"/>
              </a:solidFill>
            </a:endParaRPr>
          </a:p>
          <a:p>
            <a:pPr marL="396875" indent="-342900" algn="just">
              <a:buSzPct val="129000"/>
              <a:buBlip>
                <a:blip r:embed="rId2"/>
              </a:buBlip>
            </a:pPr>
            <a:r>
              <a:rPr lang="en-US" sz="2000" dirty="0"/>
              <a:t>Can you give an example, where an event is dependent on one or more other events(s)?</a:t>
            </a:r>
          </a:p>
          <a:p>
            <a:pPr marL="53975" indent="0" algn="just">
              <a:buSzPct val="129000"/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Receiving a message (A) through a communication channel (B) </a:t>
            </a:r>
          </a:p>
          <a:p>
            <a:pPr marL="53975" indent="0" algn="just">
              <a:buSzPct val="129000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  over a computer (C), rain and train.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46A3-2B82-514B-B11F-05D0D821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39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P(A)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P(B)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probability of two events, then</a:t>
                </a: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mutually exclusive,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0" dirty="0">
                  <a:solidFill>
                    <a:srgbClr val="0B5ED7"/>
                  </a:solidFill>
                  <a:latin typeface="Cambria Math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events,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0B5ED7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0B5ED7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for mutually exclusive events</a:t>
                </a:r>
              </a:p>
              <a:p>
                <a:endParaRPr lang="en-IN" sz="1000" dirty="0">
                  <a:solidFill>
                    <a:srgbClr val="0B5ED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65DD-60D0-9543-A5A1-F89AF3E2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7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If events are dependent, then their probability is expressed by conditional probability. The probability that </a:t>
                </a:r>
                <a:r>
                  <a:rPr lang="en-US" i="1" dirty="0"/>
                  <a:t>A</a:t>
                </a:r>
                <a:r>
                  <a:rPr lang="en-US" dirty="0"/>
                  <a:t> occurs given that </a:t>
                </a:r>
                <a:r>
                  <a:rPr lang="en-US" i="1" dirty="0"/>
                  <a:t>B</a:t>
                </a:r>
                <a:r>
                  <a:rPr lang="en-US" dirty="0"/>
                  <a:t> is denoted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events associated with a random experiment. The probability of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the condition that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already occurred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 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which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IN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99747" y="1624092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66C48-65FA-3541-85F0-5EBC53D3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623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5187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)≠0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three events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endParaRPr lang="en-I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events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all events are mutually independent to each other</a:t>
                </a:r>
              </a:p>
              <a:p>
                <a:endParaRPr lang="en-IN" sz="1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 …………∩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…………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B5ED7"/>
                        </a:solidFill>
                        <a:latin typeface="Cambria Math"/>
                      </a:rPr>
                      <m:t>                                   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	if events are </a:t>
                </a:r>
                <a:r>
                  <a:rPr lang="en-US" b="1" dirty="0">
                    <a:solidFill>
                      <a:srgbClr val="0B5ED7"/>
                    </a:solidFill>
                  </a:rPr>
                  <a:t>mutually exclusive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       if </a:t>
                </a:r>
                <a:r>
                  <a:rPr lang="en-US" i="1" dirty="0">
                    <a:solidFill>
                      <a:srgbClr val="0B5ED7"/>
                    </a:solidFill>
                  </a:rPr>
                  <a:t>A</a:t>
                </a:r>
                <a:r>
                  <a:rPr lang="en-US" dirty="0">
                    <a:solidFill>
                      <a:srgbClr val="0B5ED7"/>
                    </a:solidFill>
                  </a:rPr>
                  <a:t> and </a:t>
                </a:r>
                <a:r>
                  <a:rPr lang="en-US" i="1" dirty="0">
                    <a:solidFill>
                      <a:srgbClr val="0B5ED7"/>
                    </a:solidFill>
                  </a:rPr>
                  <a:t>B</a:t>
                </a:r>
                <a:r>
                  <a:rPr lang="en-US" dirty="0">
                    <a:solidFill>
                      <a:srgbClr val="0B5ED7"/>
                    </a:solidFill>
                  </a:rPr>
                  <a:t> are </a:t>
                </a:r>
                <a:r>
                  <a:rPr lang="en-US" b="1" dirty="0">
                    <a:solidFill>
                      <a:srgbClr val="0B5ED7"/>
                    </a:solidFill>
                  </a:rPr>
                  <a:t>independent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B5ED7"/>
                    </a:solidFill>
                  </a:rPr>
                  <a:t> </a:t>
                </a:r>
                <a:r>
                  <a:rPr lang="en-US" dirty="0">
                    <a:solidFill>
                      <a:srgbClr val="0B5ED7"/>
                    </a:solidFill>
                  </a:rPr>
                  <a:t>otherwise</a:t>
                </a:r>
                <a:r>
                  <a:rPr lang="en-US" b="1" dirty="0">
                    <a:solidFill>
                      <a:srgbClr val="0B5ED7"/>
                    </a:solidFill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B5ED7"/>
                  </a:solidFill>
                </a:endParaRPr>
              </a:p>
              <a:p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699746" y="1384061"/>
            <a:ext cx="8037126" cy="503719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Corollary: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F125-3537-0140-A714-21944EE7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937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0203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Today’s discussion…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48" y="1454884"/>
            <a:ext cx="8501751" cy="4389120"/>
          </a:xfrm>
        </p:spPr>
        <p:txBody>
          <a:bodyPr>
            <a:noAutofit/>
          </a:bodyPr>
          <a:lstStyle/>
          <a:p>
            <a:r>
              <a:rPr lang="en-US" sz="2000" dirty="0">
                <a:cs typeface="Times New Roman" pitchFamily="18" charset="0"/>
              </a:rPr>
              <a:t>Introduction to Classification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Classification Techniques</a:t>
            </a:r>
          </a:p>
          <a:p>
            <a:pPr lvl="1"/>
            <a:r>
              <a:rPr lang="en-US" sz="1800" dirty="0">
                <a:cs typeface="Times New Roman" pitchFamily="18" charset="0"/>
              </a:rPr>
              <a:t>Supervised and unsupervised classification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Formal statement of supervised classification technique</a:t>
            </a:r>
          </a:p>
          <a:p>
            <a:pPr lvl="8"/>
            <a:endParaRPr lang="en-US" sz="800" dirty="0">
              <a:cs typeface="Times New Roman" pitchFamily="18" charset="0"/>
            </a:endParaRPr>
          </a:p>
          <a:p>
            <a:r>
              <a:rPr lang="en-US" sz="2000" dirty="0">
                <a:cs typeface="Times New Roman" pitchFamily="18" charset="0"/>
              </a:rPr>
              <a:t>Bayesian Classifier</a:t>
            </a:r>
          </a:p>
          <a:p>
            <a:pPr lvl="1"/>
            <a:r>
              <a:rPr lang="en-US" sz="1800" dirty="0">
                <a:ea typeface="+mj-ea"/>
                <a:cs typeface="Times New Roman" pitchFamily="18" charset="0"/>
              </a:rPr>
              <a:t>Principle of Bayesian classifier</a:t>
            </a:r>
          </a:p>
          <a:p>
            <a:pPr lvl="1"/>
            <a:r>
              <a:rPr lang="en-US" sz="1800" dirty="0">
                <a:ea typeface="+mj-ea"/>
                <a:cs typeface="Times New Roman" pitchFamily="18" charset="0"/>
              </a:rPr>
              <a:t>Bayes’ theorem of probability</a:t>
            </a:r>
          </a:p>
          <a:p>
            <a:pPr lvl="7"/>
            <a:endParaRPr lang="en-US" sz="1000" dirty="0">
              <a:ea typeface="+mj-ea"/>
              <a:cs typeface="Times New Roman" pitchFamily="18" charset="0"/>
            </a:endParaRPr>
          </a:p>
          <a:p>
            <a:r>
              <a:rPr lang="en-US" sz="2000" dirty="0">
                <a:ea typeface="+mj-ea"/>
                <a:cs typeface="Times New Roman" pitchFamily="18" charset="0"/>
              </a:rPr>
              <a:t>Naïve Bayesian Classifier</a:t>
            </a:r>
            <a:endParaRPr lang="en-US" sz="300" dirty="0"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3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0B8AF-501F-4747-B0F8-475FB218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341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</p:spPr>
            <p:txBody>
              <a:bodyPr>
                <a:normAutofit fontScale="92500" lnSpcReduction="20000"/>
              </a:bodyPr>
              <a:lstStyle/>
              <a:p>
                <a:pPr marL="396875" indent="-342900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Generalization of Conditional Probability:    </a:t>
                </a:r>
              </a:p>
              <a:p>
                <a:pPr marL="53975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pPr marL="739775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	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P(A)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P(B) </a:t>
                </a: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53975" indent="0">
                  <a:buNone/>
                </a:pPr>
                <a:r>
                  <a:rPr lang="en-US" sz="2000" dirty="0"/>
                  <a:t>By the law of total probability : P(B)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denotes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compliment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event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</m:t>
                    </m:r>
                    <m:r>
                      <m:rPr>
                        <m:nor/>
                      </m:rPr>
                      <a:rPr lang="en-US" sz="2000" b="0" i="0" dirty="0" smtClean="0"/>
                      <m:t>. </m:t>
                    </m:r>
                    <m:r>
                      <m:rPr>
                        <m:nor/>
                      </m:rPr>
                      <a:rPr lang="en-US" sz="2000" b="0" i="0" dirty="0" smtClean="0"/>
                      <m:t>Thus</m:t>
                    </m:r>
                    <m:r>
                      <m:rPr>
                        <m:nor/>
                      </m:rPr>
                      <a:rPr lang="en-US" sz="2000" b="0" i="0" dirty="0" smtClean="0"/>
                      <m:t>, </m:t>
                    </m:r>
                  </m:oMath>
                </a14:m>
                <a:endParaRPr lang="en-US" sz="2000" dirty="0"/>
              </a:p>
              <a:p>
                <a:pPr marL="53975" indent="0">
                  <a:buNone/>
                </a:pPr>
                <a:endParaRPr lang="en-US" sz="2000" dirty="0"/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-685800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2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│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 algn="just"/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  <a:blipFill>
                <a:blip r:embed="rId2"/>
                <a:stretch>
                  <a:fillRect l="-148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AD96-A245-6144-A96C-FFAE1CD7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91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r>
                  <a:rPr lang="en-US" sz="2000" dirty="0"/>
                  <a:t>     </a:t>
                </a: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general, 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3975" indent="0" algn="ctr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				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75124-BA4E-764D-A669-F67FCB67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32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+………….+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760707" y="1763458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7F490-4A83-DE4E-AD4D-7A8BF61B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702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 17.2 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contains 4 red and 3 black balls. A second bag contains 2 red and 4 black balls. One bag is selected at random. From the selected bag, one ball is drawn. What is the probability that the ball drawn is red?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This problem can be answered using the concept of </a:t>
                </a:r>
                <a:r>
                  <a:rPr lang="en-IN" sz="1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Total Probability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first bag has been chosen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18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second bag has been chosen</a:t>
                </a: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>
                <a:blip r:embed="rId2"/>
                <a:stretch>
                  <a:fillRect l="-602" t="-2023" r="-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Probability: An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7191-3D62-F346-811B-6530EB93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84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 17.3:</a:t>
                </a:r>
                <a:r>
                  <a:rPr lang="en-IN" sz="20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(Bag I) contains 4 red and 3 black balls. A second bag (Bag II) contains 2 red and 4 black balls.  You have chosen one ball at random. It is found as </a:t>
                </a:r>
                <a:r>
                  <a:rPr lang="en-I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ball. What is the probability that the ball is chosen from Bag I?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Here,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Selecting bag 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B5ED7"/>
                        </a:solidFill>
                        <a:latin typeface="Cambria Math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We are to determine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|A). Such a problem can be solved using </a:t>
                </a:r>
                <a:r>
                  <a:rPr lang="en-IN" sz="1800" dirty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Bayes' theorem of probability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>
                <a:blip r:embed="rId2"/>
                <a:stretch>
                  <a:fillRect l="-752" t="-1445" r="-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Reverse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D49DA-0879-C349-A4D3-9200B092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14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71443" y="1795026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Theorem: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6B6A-4E7C-3E4E-8EC5-ECF6AF2F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86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</p:spPr>
            <p:txBody>
              <a:bodyPr>
                <a:normAutofit/>
              </a:bodyPr>
              <a:lstStyle/>
              <a:p>
                <a:pPr marL="705485" lvl="1" indent="-285750" algn="just"/>
                <a:r>
                  <a:rPr lang="en-US" sz="1400" dirty="0"/>
                  <a:t>P(A) and P(B) are called prior probabilities </a:t>
                </a:r>
              </a:p>
              <a:p>
                <a:pPr marL="715010" lvl="1" indent="-295275" algn="just"/>
                <a:r>
                  <a:rPr lang="en-US" sz="1400" dirty="0"/>
                  <a:t>P(A|B), P(B|A) are called posterior probabilities   </a:t>
                </a:r>
              </a:p>
              <a:p>
                <a:pPr marL="419735" lvl="1" indent="0" algn="just">
                  <a:buNone/>
                </a:pPr>
                <a:r>
                  <a:rPr lang="en-US" sz="800" dirty="0"/>
                  <a:t>  </a:t>
                </a:r>
              </a:p>
              <a:p>
                <a:pPr marL="53975" indent="0" algn="just">
                  <a:buNone/>
                </a:pPr>
                <a:r>
                  <a:rPr lang="en-US" sz="16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Example: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6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Prior versus Posterior Probabilities</a:t>
                </a:r>
              </a:p>
              <a:p>
                <a:pPr marL="2591435" lvl="8" indent="-342900" algn="just"/>
                <a:endParaRPr lang="en-US" sz="700" b="1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 which is dependent on another event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	</a:t>
                </a:r>
                <a:endParaRPr lang="en-US" sz="7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16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6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  <a:endParaRPr lang="en-US" sz="7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16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|Y =A</a:t>
                </a:r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6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0.4 </a:t>
                </a:r>
              </a:p>
              <a:p>
                <a:pPr marL="53975" indent="0" algn="just">
                  <a:buNone/>
                </a:pPr>
                <a:r>
                  <a:rPr lang="en-US" sz="1600" dirty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The later is the conditional or posterior probability, where as the former is the prior probability.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  <a:blipFill>
                <a:blip r:embed="rId2"/>
                <a:stretch>
                  <a:fillRect t="-256"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303989"/>
                  </p:ext>
                </p:extLst>
              </p:nvPr>
            </p:nvGraphicFramePr>
            <p:xfrm>
              <a:off x="6508757" y="1520410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303989"/>
                  </p:ext>
                </p:extLst>
              </p:nvPr>
            </p:nvGraphicFramePr>
            <p:xfrm>
              <a:off x="6508757" y="1520410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91429" r="-100952" b="-88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197059" r="-100952" b="-8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297059" r="-100952" b="-7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397059" r="-100952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482857" r="-100952" b="-4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600000" r="-100952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700000" r="-100952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800000" r="-100952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874286" r="-1009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52" t="-1002941" r="-100952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4048-4D22-CD4C-BFA7-4186B5F7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04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 lnSpcReduction="10000"/>
              </a:bodyPr>
              <a:lstStyle/>
              <a:p>
                <a:pPr marL="349250" indent="-295275" algn="just"/>
                <a:r>
                  <a:rPr lang="en-US" sz="2000" dirty="0"/>
                  <a:t>Suppose, </a:t>
                </a:r>
                <a:r>
                  <a:rPr lang="en-US" sz="2000" i="1" dirty="0"/>
                  <a:t>Y</a:t>
                </a:r>
                <a:r>
                  <a:rPr lang="en-US" sz="2000" dirty="0"/>
                  <a:t> is a class variable and </a:t>
                </a:r>
                <a:r>
                  <a:rPr lang="en-US" sz="2000" i="1" dirty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baseline="-25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set of attributes,  </a:t>
                </a:r>
              </a:p>
              <a:p>
                <a:pPr marL="53975" indent="0" algn="just">
                  <a:buNone/>
                </a:pPr>
                <a:r>
                  <a:rPr lang="en-US" sz="2000" dirty="0"/>
                  <a:t>     with instance of </a:t>
                </a:r>
                <a:r>
                  <a:rPr lang="en-US" sz="2000" i="1" dirty="0"/>
                  <a:t>Y</a:t>
                </a:r>
                <a:r>
                  <a:rPr lang="en-US" sz="2000" dirty="0"/>
                  <a:t>.</a:t>
                </a:r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396875" indent="-342900" algn="just"/>
                <a:r>
                  <a:rPr lang="en-US" sz="2000" dirty="0"/>
                  <a:t>The classification problem, then can be expressed as the class-conditional probability</a:t>
                </a:r>
              </a:p>
              <a:p>
                <a:pPr marL="2591435" lvl="8" indent="-342900" algn="just"/>
                <a:endParaRPr lang="en-US" sz="800" dirty="0"/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…..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>
                <a:blip r:embed="rId2"/>
                <a:stretch>
                  <a:fillRect t="-1070" r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pc="600" baseline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pc="600" baseline="-250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pc="6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6557" r="-10019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00000" t="-306557" r="-195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A0AEC-4B60-9446-A2B6-DA969838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566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118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 fontScale="70000" lnSpcReduction="20000"/>
              </a:bodyPr>
              <a:lstStyle/>
              <a:p>
                <a:pPr marL="349250" indent="-295275" algn="just"/>
                <a:r>
                  <a:rPr lang="en-US" sz="2000" dirty="0"/>
                  <a:t>Naïve Bayesian classifier calculate this posterior probability using Bayes’ theorem, which is as follows.</a:t>
                </a:r>
              </a:p>
              <a:p>
                <a:pPr marL="2543810" lvl="8" indent="-295275" algn="just"/>
                <a:endParaRPr lang="en-US" sz="800" dirty="0"/>
              </a:p>
              <a:p>
                <a:pPr marL="349250" indent="-295275" algn="just"/>
                <a:r>
                  <a:rPr lang="en-US" sz="2000" dirty="0"/>
                  <a:t>From Bayes’ theorem on conditional probability, we have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>     where,</a:t>
                </a: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Note: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is called the evidence (also the total probability) and it is a constant. </a:t>
                </a:r>
              </a:p>
              <a:p>
                <a:pPr marL="2248535" lvl="8" indent="0">
                  <a:buNone/>
                </a:pPr>
                <a:endParaRPr lang="en-US" sz="8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The probability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(also called class conditional probability) is therefore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  proportional to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P(X|Y)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53975" indent="0">
                  <a:buNone/>
                </a:pPr>
                <a:r>
                  <a:rPr lang="en-US" sz="12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Thus,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can be taken as a measure of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given that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53975" indent="0" algn="ctr">
                  <a:buNone/>
                </a:pPr>
                <a:r>
                  <a:rPr lang="en-US" sz="2000" i="1" dirty="0">
                    <a:solidFill>
                      <a:srgbClr val="A5002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P(Y|X)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rgbClr val="A5002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>
                <a:blip r:embed="rId2"/>
                <a:stretch>
                  <a:fillRect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9B2A6-B1A2-494E-ABA8-EAFD2690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664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</a:t>
                </a:r>
                <a:r>
                  <a:rPr lang="en-US" sz="2000" dirty="0">
                    <a:solidFill>
                      <a:schemeClr val="tx1"/>
                    </a:solidFill>
                  </a:rPr>
                  <a:t>uppose, for a given instance of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(say </a:t>
                </a:r>
                <a:r>
                  <a:rPr lang="en-US" sz="2000" i="1" dirty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and 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269490" lvl="7" indent="-295275" algn="just"/>
                <a:endParaRPr lang="en-US" sz="1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There are any two class conditional probabilities namely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|X=x)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 &gt; 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then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more stronger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for the instance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strongest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classification for the instance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94C58-7748-C846-8A3A-97FAD14F9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86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4</a:t>
            </a:fld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Collection of potato, onion, ap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5" y="1036938"/>
            <a:ext cx="8071826" cy="50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Identify the objects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16E9EA-A69A-D840-AA60-5FFD1F21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</a:p>
        </p:txBody>
      </p:sp>
    </p:spTree>
    <p:extLst>
      <p:ext uri="{BB962C8B-B14F-4D97-AF65-F5344CB8AC3E}">
        <p14:creationId xmlns:p14="http://schemas.microsoft.com/office/powerpoint/2010/main" val="7440045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>
                <a:solidFill>
                  <a:schemeClr val="tx1"/>
                </a:solidFill>
              </a:rPr>
              <a:t>Example:   </a:t>
            </a:r>
            <a:r>
              <a:rPr lang="en-US" sz="2000" dirty="0">
                <a:solidFill>
                  <a:schemeClr val="tx1"/>
                </a:solidFill>
              </a:rPr>
              <a:t>With reference to the Air Traffic Dataset mentioned earlier, let us tabulate all the posterior and prior probabilities as shown below.</a:t>
            </a:r>
          </a:p>
          <a:p>
            <a:pPr marL="53975" indent="0" algn="ctr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33792"/>
              </p:ext>
            </p:extLst>
          </p:nvPr>
        </p:nvGraphicFramePr>
        <p:xfrm>
          <a:off x="861001" y="2263068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9/14 = 0.64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 = 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B9D26-0BCC-9D43-8285-3FE532EA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2913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 algn="ctr">
              <a:buNone/>
            </a:pP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15629"/>
              </p:ext>
            </p:extLst>
          </p:nvPr>
        </p:nvGraphicFramePr>
        <p:xfrm>
          <a:off x="861001" y="2263068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8/14 = 0.57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Probability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14/20</a:t>
                      </a:r>
                      <a:r>
                        <a:rPr lang="en-US" baseline="0" dirty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2/20 =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3/20 =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1/20 =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D7FC-800E-5149-9B59-BC89C5F5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168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 lnSpcReduction="10000"/>
          </a:bodyPr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Instance:</a:t>
            </a: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Class = On Time : 0.70 × 0.64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0.14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0.29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0.07 = 0.0013</a:t>
            </a:r>
          </a:p>
          <a:p>
            <a:pPr marL="53975" indent="0">
              <a:buNone/>
            </a:pPr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>
                <a:ea typeface="Cambria Math" panose="02040503050406030204" pitchFamily="18" charset="0"/>
              </a:rPr>
              <a:t>Class = Late : 0.10 × 0.50 × 1.0 × 0.50 × 0.50 = 0.0125</a:t>
            </a:r>
          </a:p>
          <a:p>
            <a:pPr marL="53975" indent="0">
              <a:buNone/>
            </a:pPr>
            <a:endParaRPr lang="en-US" sz="800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Class = Very Late : 0.15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1.0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0.67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0.33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0.67 = 0.0222</a:t>
            </a:r>
          </a:p>
          <a:p>
            <a:pPr marL="53975" indent="0">
              <a:buNone/>
            </a:pPr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>
                <a:ea typeface="Cambria Math" panose="02040503050406030204" pitchFamily="18" charset="0"/>
              </a:rPr>
              <a:t>Class = Cancelled : 0.05 × 0.0 × 0.0 × 1.0 × 1.0 = 0.0000</a:t>
            </a:r>
          </a:p>
          <a:p>
            <a:pPr marL="53975" indent="0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 algn="ctr">
              <a:buNone/>
            </a:pPr>
            <a:r>
              <a:rPr lang="en-US" sz="2000" dirty="0">
                <a:ea typeface="Cambria Math" panose="02040503050406030204" pitchFamily="18" charset="0"/>
              </a:rPr>
              <a:t>Case3 is the strongest; Hence correct classification is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Very 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07330"/>
              </p:ext>
            </p:extLst>
          </p:nvPr>
        </p:nvGraphicFramePr>
        <p:xfrm>
          <a:off x="1573695" y="2276516"/>
          <a:ext cx="6240990" cy="6272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87D1C-67A7-9846-A68B-AB69A2F7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76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1283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</p:spPr>
            <p:txBody>
              <a:bodyPr>
                <a:normAutofit fontScale="47500" lnSpcReduction="20000"/>
              </a:bodyPr>
              <a:lstStyle/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3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400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  <a:r>
                  <a:rPr lang="en-US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 because they are not probabilities rather proportion values (to posterior probabilities)</a:t>
                </a:r>
              </a:p>
              <a:p>
                <a:pPr marL="53975" indent="0">
                  <a:buNone/>
                </a:pPr>
                <a:endParaRPr lang="en-US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  <a:blipFill>
                <a:blip r:embed="rId2"/>
                <a:stretch>
                  <a:fillRect b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b="1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b="1" dirty="0">
                    <a:solidFill>
                      <a:prstClr val="black"/>
                    </a:solidFill>
                  </a:rPr>
                  <a:t>Input</a:t>
                </a:r>
                <a:r>
                  <a:rPr lang="en-US" dirty="0">
                    <a:solidFill>
                      <a:prstClr val="black"/>
                    </a:solidFill>
                  </a:rPr>
                  <a:t>:   Given a set of </a:t>
                </a:r>
                <a:r>
                  <a:rPr lang="en-US" i="1" dirty="0">
                    <a:solidFill>
                      <a:prstClr val="black"/>
                    </a:solidFill>
                  </a:rPr>
                  <a:t>k</a:t>
                </a:r>
                <a:r>
                  <a:rPr lang="en-US" dirty="0">
                    <a:solidFill>
                      <a:prstClr val="black"/>
                    </a:solidFill>
                  </a:rPr>
                  <a:t> mutually exclusive and exhaustive classes </a:t>
                </a:r>
                <a:r>
                  <a:rPr lang="en-IN" i="1" dirty="0">
                    <a:solidFill>
                      <a:schemeClr val="tx1"/>
                    </a:solidFill>
                  </a:rPr>
                  <a:t>C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which have prior probabilities </a:t>
                </a:r>
                <a:r>
                  <a:rPr lang="en-IN" i="1" dirty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i="1" dirty="0">
                    <a:solidFill>
                      <a:schemeClr val="tx1"/>
                    </a:solidFill>
                  </a:rPr>
                  <a:t>), 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IN" i="1" dirty="0">
                    <a:solidFill>
                      <a:schemeClr val="tx1"/>
                    </a:solidFill>
                  </a:rPr>
                  <a:t>),….. P(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C</a:t>
                </a:r>
                <a:r>
                  <a:rPr lang="en-IN" i="1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en-IN" i="1" dirty="0">
                    <a:solidFill>
                      <a:schemeClr val="tx1"/>
                    </a:solidFill>
                  </a:rPr>
                  <a:t>)</a:t>
                </a:r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There are </a:t>
                </a:r>
                <a:r>
                  <a:rPr lang="en-IN" i="1" dirty="0">
                    <a:solidFill>
                      <a:schemeClr val="tx1"/>
                    </a:solidFill>
                  </a:rPr>
                  <a:t>n</a:t>
                </a:r>
                <a:r>
                  <a:rPr lang="en-IN" dirty="0">
                    <a:solidFill>
                      <a:schemeClr val="tx1"/>
                    </a:solidFill>
                  </a:rPr>
                  <a:t>-attribute set </a:t>
                </a:r>
                <a:r>
                  <a:rPr lang="en-IN" i="1" dirty="0">
                    <a:solidFill>
                      <a:schemeClr val="tx1"/>
                    </a:solidFill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for a given instance have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,…..,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b="1" dirty="0">
                    <a:solidFill>
                      <a:schemeClr val="tx1"/>
                    </a:solidFill>
                  </a:rPr>
                  <a:t>Step</a:t>
                </a:r>
                <a:r>
                  <a:rPr lang="en-IN" dirty="0">
                    <a:solidFill>
                      <a:schemeClr val="tx1"/>
                    </a:solidFill>
                  </a:rPr>
                  <a:t>: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calculate the class condition probabilities, 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 = 1,2,…..,</a:t>
                </a:r>
                <a:r>
                  <a:rPr lang="en-IN" i="1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000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,…..,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IN" b="1" dirty="0">
                  <a:solidFill>
                    <a:schemeClr val="tx1"/>
                  </a:solidFill>
                </a:endParaRPr>
              </a:p>
              <a:p>
                <a:r>
                  <a:rPr lang="en-IN" b="1" dirty="0">
                    <a:solidFill>
                      <a:schemeClr val="tx1"/>
                    </a:solidFill>
                  </a:rPr>
                  <a:t>Output</a:t>
                </a:r>
                <a:r>
                  <a:rPr lang="en-IN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the classification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1470984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Algorithm: Naïve Bayesian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7608-CCA6-A24D-894F-63BF9F48C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479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62433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Pros and Cons</a:t>
            </a:r>
          </a:p>
          <a:p>
            <a:pPr marL="396875" indent="-342900"/>
            <a:r>
              <a:rPr lang="en-US" sz="2000" dirty="0">
                <a:ea typeface="Cambria Math" panose="02040503050406030204" pitchFamily="18" charset="0"/>
              </a:rPr>
              <a:t>The Naïve Bayes’ approach is a very popular one, which often works well.</a:t>
            </a:r>
          </a:p>
          <a:p>
            <a:pPr marL="2591435" lvl="8" indent="-342900"/>
            <a:endParaRPr lang="en-US" sz="800" dirty="0">
              <a:ea typeface="Cambria Math" panose="02040503050406030204" pitchFamily="18" charset="0"/>
            </a:endParaRPr>
          </a:p>
          <a:p>
            <a:pPr marL="396875" indent="-342900"/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However, it has a number of potential problems</a:t>
            </a:r>
          </a:p>
          <a:p>
            <a:pPr marL="2591435" lvl="8" indent="-342900"/>
            <a:endParaRPr lang="en-US" sz="8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ea typeface="Cambria Math" panose="02040503050406030204" pitchFamily="18" charset="0"/>
              </a:rPr>
              <a:t>It relies on all attributes being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categorical</a:t>
            </a:r>
            <a:r>
              <a:rPr lang="en-US" sz="2000" dirty="0">
                <a:ea typeface="Cambria Math" panose="02040503050406030204" pitchFamily="18" charset="0"/>
              </a:rPr>
              <a:t>.</a:t>
            </a:r>
          </a:p>
          <a:p>
            <a:pPr marL="2591435" lvl="8" indent="-342900"/>
            <a:endParaRPr lang="en-US" sz="1000" dirty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If the data is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less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, then it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estimates poorly</a:t>
            </a:r>
            <a:r>
              <a:rPr lang="en-US" sz="2000" dirty="0">
                <a:solidFill>
                  <a:schemeClr val="tx1"/>
                </a:solidFill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7FF30-A239-F34D-A5C0-160298BB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4930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 fontScale="70000" lnSpcReduction="20000"/>
              </a:bodyPr>
              <a:lstStyle/>
              <a:p>
                <a:pPr marL="53975" indent="0" algn="just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Approach to overcome the limitations in Naïve Bayesian Classification</a:t>
                </a:r>
              </a:p>
              <a:p>
                <a:pPr marL="53975" indent="0" algn="just">
                  <a:buNone/>
                </a:pPr>
                <a:endParaRPr lang="en-US" sz="11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96875" indent="-342900" algn="just"/>
                <a:r>
                  <a:rPr lang="en-US" sz="22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Estimating the posterior probabilities for continuous attributes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real life situation, all attributes are not necessarily be categorical, In fact, there is a mix of both categorical and continuous attributes. </a:t>
                </a:r>
              </a:p>
              <a:p>
                <a:pPr marL="2591435" lvl="8" indent="-342900" algn="just"/>
                <a:endParaRPr lang="en-US" sz="19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following, we discuss </a:t>
                </a:r>
                <a:r>
                  <a:rPr lang="en-US" sz="1900" dirty="0">
                    <a:ea typeface="Cambria Math" panose="02040503050406030204" pitchFamily="18" charset="0"/>
                  </a:rPr>
                  <a:t>the </a:t>
                </a:r>
                <a:r>
                  <a:rPr lang="en-US" sz="19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schemes to deal with continuous attributes in Bayesian classifier.</a:t>
                </a:r>
              </a:p>
              <a:p>
                <a:pPr marL="2591435" lvl="8" indent="-342900" algn="just"/>
                <a:endParaRPr lang="en-US" sz="8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/>
                </a:pPr>
                <a:r>
                  <a:rPr lang="en-US" sz="2000" dirty="0">
                    <a:ea typeface="Cambria Math" panose="02040503050406030204" pitchFamily="18" charset="0"/>
                  </a:rPr>
                  <a:t>We can discretize each continuous attributes and then replace the continuous values with its corresponding discrete intervals.</a:t>
                </a:r>
              </a:p>
              <a:p>
                <a:pPr marL="463550" lvl="2" indent="0" algn="just">
                  <a:buSzPct val="100000"/>
                  <a:buNone/>
                </a:pPr>
                <a:endParaRPr lang="en-US" sz="1900" dirty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 startAt="2"/>
                </a:pPr>
                <a:r>
                  <a:rPr lang="en-US" sz="1900" dirty="0">
                    <a:ea typeface="Cambria Math" panose="02040503050406030204" pitchFamily="18" charset="0"/>
                  </a:rPr>
                  <a:t>We can assume a certain form of probability distribution for the continuous variable and estimate the parameters of the distribution using the training data. A Gaussian distribution is usually chosen to represent the posterior probabilities for continuous attributes. A general form of Gaussian distribution will look like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		</a:t>
                </a:r>
                <a:r>
                  <a:rPr lang="en-US" sz="1900" dirty="0">
                    <a:ea typeface="Cambria Math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denote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en-US" sz="1900" dirty="0">
                    <a:ea typeface="Cambria Math" panose="02040503050406030204" pitchFamily="18" charset="0"/>
                  </a:rPr>
                  <a:t> and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sz="1900" dirty="0">
                    <a:ea typeface="Cambria Math" panose="02040503050406030204" pitchFamily="18" charset="0"/>
                  </a:rPr>
                  <a:t>, respectively.</a:t>
                </a:r>
              </a:p>
              <a:p>
                <a:pPr marL="1036955" lvl="2" indent="-342900" algn="just">
                  <a:buSzPct val="100000"/>
                  <a:buFont typeface="+mj-lt"/>
                  <a:buAutoNum type="arabicPeriod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597785" lvl="8" indent="-349250" algn="just">
                  <a:buFont typeface="+mj-lt"/>
                  <a:buAutoNum type="arabicPeriod"/>
                </a:pPr>
                <a:endParaRPr lang="en-US" sz="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>
                <a:blip r:embed="rId2"/>
                <a:stretch>
                  <a:fillRect t="-1070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B2A6-E417-AB4D-A6DE-D4FF01104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96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1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96938" indent="-379413" algn="just">
                  <a:buNone/>
                </a:pPr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For each class </a:t>
                </a:r>
                <a:r>
                  <a:rPr lang="en-US" sz="18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</a:t>
                </a:r>
                <a:r>
                  <a:rPr lang="en-US" sz="1800" i="1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 posterior probabilities for attribute </a:t>
                </a:r>
                <a:r>
                  <a:rPr lang="en-US" sz="1800" i="1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1800" i="1" baseline="-250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j</a:t>
                </a:r>
                <a:r>
                  <a:rPr lang="en-US" sz="1800" baseline="-25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(it is the numeric attribute) can be calculated following Gaussian normal distribution as follows.</a:t>
                </a:r>
              </a:p>
              <a:p>
                <a:pPr marL="914400" indent="-395288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dirty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 i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 baseline="-25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μij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baseline="-25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ij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A50021"/>
                  </a:solidFill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Here, 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1800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ij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can be calculated based on the sample mean of attribute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for the training records that belong to the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800" b="0" i="1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</a:p>
              <a:p>
                <a:pPr marL="914400" lvl="8" indent="0"/>
                <a:endParaRPr lang="en-US" sz="1800" dirty="0"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1800" baseline="-2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can be estimated from the calculation of variance of such training records.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>
                <a:blip r:embed="rId2"/>
                <a:stretch>
                  <a:fillRect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10AEC-08B3-1441-892D-503C23707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457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24337"/>
            <a:ext cx="9361488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M-estimate of </a:t>
            </a:r>
            <a:r>
              <a:rPr lang="en-US" sz="2000" b="1" dirty="0">
                <a:ea typeface="Cambria Math" panose="02040503050406030204" pitchFamily="18" charset="0"/>
              </a:rPr>
              <a:t>C</a:t>
            </a: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onditional Probability</a:t>
            </a:r>
          </a:p>
          <a:p>
            <a:pPr marL="396875" indent="-342900" algn="just"/>
            <a:endParaRPr lang="en-US" sz="11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The M-estimation is to deal with the potential problem of Naïve Bayesian Classifier when training data size is too poor.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If the posterior probability for one of the attribute is zero, then the overall class-conditional probability for the class vanishes.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In other words, if training data do not cover many of the attribute values, then we may not be able to classify some of the test records.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ea typeface="Cambria Math" panose="02040503050406030204" pitchFamily="18" charset="0"/>
              </a:rPr>
              <a:t>This problem can be addressed by using the </a:t>
            </a: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M-estimate approach</a:t>
            </a:r>
            <a:r>
              <a:rPr lang="en-US" sz="2000" dirty="0">
                <a:ea typeface="Cambria Math" panose="02040503050406030204" pitchFamily="18" charset="0"/>
              </a:rPr>
              <a:t>. </a:t>
            </a: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F4DB-0F55-C141-B516-3F5B2ADF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2356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M-estimate Approach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</p:spPr>
            <p:txBody>
              <a:bodyPr>
                <a:normAutofit fontScale="92500" lnSpcReduction="10000"/>
              </a:bodyPr>
              <a:lstStyle/>
              <a:p>
                <a:pPr marL="396875" indent="-342900" algn="just"/>
                <a:r>
                  <a:rPr lang="en-US" sz="20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M-estimate approach </a:t>
                </a:r>
                <a:r>
                  <a:rPr lang="en-US" sz="2000" dirty="0">
                    <a:ea typeface="Cambria Math" panose="02040503050406030204" pitchFamily="18" charset="0"/>
                  </a:rPr>
                  <a:t>can be stated as follows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 where,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ea typeface="Cambria Math" panose="02040503050406030204" pitchFamily="18" charset="0"/>
                  </a:rPr>
                  <a:t> = total number of instances from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= number of training examples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that take the value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	    </a:t>
                </a:r>
                <a:r>
                  <a:rPr lang="en-US" sz="2000" i="1" dirty="0">
                    <a:ea typeface="Cambria Math" panose="02040503050406030204" pitchFamily="18" charset="0"/>
                  </a:rPr>
                  <a:t>m</a:t>
                </a:r>
                <a:r>
                  <a:rPr lang="en-US" sz="2000" dirty="0">
                    <a:ea typeface="Cambria Math" panose="02040503050406030204" pitchFamily="18" charset="0"/>
                  </a:rPr>
                  <a:t> = it is a parameter known as the equivalent sample size, and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              </a:t>
                </a:r>
                <a:r>
                  <a:rPr lang="en-US" sz="2000" i="1" dirty="0">
                    <a:ea typeface="Cambria Math" panose="02040503050406030204" pitchFamily="18" charset="0"/>
                  </a:rPr>
                  <a:t>p</a:t>
                </a:r>
                <a:r>
                  <a:rPr lang="en-US" sz="2000" dirty="0">
                    <a:ea typeface="Cambria Math" panose="02040503050406030204" pitchFamily="18" charset="0"/>
                  </a:rPr>
                  <a:t> = is a user specified parameter.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</a:t>
                </a: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0, that is, if there is no training set available,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1" baseline="-25000" dirty="0" smtClean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2000" i="1" baseline="-25000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p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so, this is a different value, in absence of sample value.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  <a:blipFill>
                <a:blip r:embed="rId2"/>
                <a:stretch>
                  <a:fillRect t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96440-44EF-4143-B201-31A6D5EE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087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6252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" y="1624337"/>
            <a:ext cx="8671560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 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Example 8.4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0358331"/>
              </p:ext>
            </p:extLst>
          </p:nvPr>
        </p:nvGraphicFramePr>
        <p:xfrm>
          <a:off x="3710940" y="1371600"/>
          <a:ext cx="5440680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Worksheet" r:id="rId3" imgW="4324288" imgH="4457700" progId="Excel.Sheet.8">
                  <p:embed/>
                </p:oleObj>
              </mc:Choice>
              <mc:Fallback>
                <p:oleObj name="Worksheet" r:id="rId3" imgW="4324288" imgH="4457700" progId="Excel.Shee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0940" y="1371600"/>
                        <a:ext cx="5440680" cy="5166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2263140"/>
            <a:ext cx="3429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Data instance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X = (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age &lt;=30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Income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medium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Student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yes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fair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9107-9AEB-F14A-B5FA-62A008FE0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72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703179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Classification</a:t>
            </a:r>
            <a:endParaRPr lang="en-IN" sz="32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215720"/>
                <a:ext cx="8630202" cy="4732020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 17.1</a:t>
                </a:r>
                <a:r>
                  <a:rPr lang="en-US" sz="2000" b="1" dirty="0">
                    <a:solidFill>
                      <a:srgbClr val="0B5ED7"/>
                    </a:solidFill>
                  </a:rPr>
                  <a:t>	</a:t>
                </a:r>
              </a:p>
              <a:p>
                <a:pPr algn="just"/>
                <a:r>
                  <a:rPr lang="en-US" sz="2000" dirty="0">
                    <a:solidFill>
                      <a:srgbClr val="0B5ED7"/>
                    </a:solidFill>
                  </a:rPr>
                  <a:t>Teacher classify students as A, B, C, D and F based on their marks. The following is one simple classification rule:</a:t>
                </a:r>
              </a:p>
              <a:p>
                <a:pPr algn="just"/>
                <a:endParaRPr lang="en-US" sz="2000" dirty="0">
                  <a:solidFill>
                    <a:srgbClr val="0B5ED7"/>
                  </a:solidFill>
                </a:endParaRPr>
              </a:p>
              <a:p>
                <a:pPr marL="0" indent="0" algn="ctr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	    :	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 :	B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 :	C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   :	D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 Mark 	   :	F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     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Note:   </a:t>
                </a:r>
              </a:p>
              <a:p>
                <a:pPr marL="0" indent="0" algn="just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>     </a:t>
                </a:r>
                <a:r>
                  <a:rPr lang="en-IN" sz="2000" dirty="0">
                    <a:solidFill>
                      <a:srgbClr val="0B5ED7"/>
                    </a:solidFill>
                  </a:rPr>
                  <a:t>Here, we apply the above rule to a specific data 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>     (in this case a table of marks).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215720"/>
                <a:ext cx="8630202" cy="4732020"/>
              </a:xfrm>
              <a:blipFill>
                <a:blip r:embed="rId2"/>
                <a:stretch>
                  <a:fillRect l="-734" t="-1070" r="-734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5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509B9-CB40-F449-BC8F-5404B448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585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4800" y="1424940"/>
            <a:ext cx="8610600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):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9/14 = 0.643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5/14= 0.357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Compute 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 for each class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2/9 = 0.222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 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3/5 = 0.6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4/9 = 0.444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1/5 = 0.2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X = (age &lt;= 30 , income = medium, student = yes, 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fair)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0.222 × 0.444 × 0.667 × 0.667 = 0.044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0.6 × 0.4 × 0.2 × 0.4 = 0.019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)*P(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0.028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		         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0.007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Therefore,  X belongs to class (“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yes”)</a:t>
            </a:r>
            <a:r>
              <a:rPr lang="en-US" altLang="zh-TW" sz="1400" b="1" dirty="0">
                <a:solidFill>
                  <a:srgbClr val="0B5ED7"/>
                </a:solidFill>
                <a:ea typeface="新細明體" charset="-120"/>
              </a:rPr>
              <a:t>	</a:t>
            </a:r>
            <a:r>
              <a:rPr lang="en-US" altLang="zh-TW" sz="1400" b="1" dirty="0">
                <a:ea typeface="新細明體" charset="-12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5A3C5-58FE-D84E-8E4B-440A292C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0346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31" y="124461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en-IN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0780" y="2928512"/>
            <a:ext cx="8506500" cy="222714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dirty="0">
                <a:solidFill>
                  <a:prstClr val="black"/>
                </a:solidFill>
              </a:rPr>
              <a:t>The detail material related to this lecture can be found in</a:t>
            </a:r>
          </a:p>
          <a:p>
            <a:pPr>
              <a:buClr>
                <a:srgbClr val="0BD0D9"/>
              </a:buClr>
            </a:pPr>
            <a:endParaRPr lang="en-US" dirty="0">
              <a:solidFill>
                <a:prstClr val="black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IN" dirty="0">
                <a:solidFill>
                  <a:srgbClr val="073C8B"/>
                </a:solidFill>
              </a:rPr>
              <a:t>Data Mining: Concepts and Techniques, (3</a:t>
            </a:r>
            <a:r>
              <a:rPr lang="en-IN" baseline="30000" dirty="0">
                <a:solidFill>
                  <a:srgbClr val="073C8B"/>
                </a:solidFill>
              </a:rPr>
              <a:t>rd</a:t>
            </a:r>
            <a:r>
              <a:rPr lang="en-IN" dirty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Edn</a:t>
            </a:r>
            <a:r>
              <a:rPr lang="en-IN" dirty="0">
                <a:solidFill>
                  <a:srgbClr val="073C8B"/>
                </a:solidFill>
              </a:rPr>
              <a:t>.), </a:t>
            </a:r>
            <a:r>
              <a:rPr lang="en-IN" dirty="0" err="1">
                <a:solidFill>
                  <a:srgbClr val="073C8B"/>
                </a:solidFill>
              </a:rPr>
              <a:t>Jiawei</a:t>
            </a:r>
            <a:r>
              <a:rPr lang="en-IN" dirty="0">
                <a:solidFill>
                  <a:srgbClr val="073C8B"/>
                </a:solidFill>
              </a:rPr>
              <a:t> Han, </a:t>
            </a:r>
            <a:r>
              <a:rPr lang="en-IN" dirty="0" err="1">
                <a:solidFill>
                  <a:srgbClr val="073C8B"/>
                </a:solidFill>
              </a:rPr>
              <a:t>Micheline</a:t>
            </a:r>
            <a:r>
              <a:rPr lang="en-IN" dirty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Kamber</a:t>
            </a:r>
            <a:r>
              <a:rPr lang="en-IN" dirty="0">
                <a:solidFill>
                  <a:srgbClr val="073C8B"/>
                </a:solidFill>
              </a:rPr>
              <a:t>, </a:t>
            </a:r>
            <a:r>
              <a:rPr lang="en-IN" dirty="0"/>
              <a:t>Morgan Kaufmann</a:t>
            </a:r>
            <a:r>
              <a:rPr lang="en-IN" dirty="0">
                <a:solidFill>
                  <a:srgbClr val="073C8B"/>
                </a:solidFill>
              </a:rPr>
              <a:t>, 2015.</a:t>
            </a:r>
          </a:p>
          <a:p>
            <a:pPr marL="393192" lvl="1" indent="0">
              <a:buClr>
                <a:srgbClr val="0BD0D9"/>
              </a:buClr>
              <a:buNone/>
            </a:pPr>
            <a:endParaRPr lang="en-US" dirty="0">
              <a:solidFill>
                <a:srgbClr val="073C8B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US" dirty="0">
                <a:solidFill>
                  <a:srgbClr val="073C8B"/>
                </a:solidFill>
              </a:rPr>
              <a:t>Introduction to Data Mining, Pang-</a:t>
            </a:r>
            <a:r>
              <a:rPr lang="en-US" dirty="0" err="1">
                <a:solidFill>
                  <a:srgbClr val="073C8B"/>
                </a:solidFill>
              </a:rPr>
              <a:t>Ning</a:t>
            </a:r>
            <a:r>
              <a:rPr lang="en-US" dirty="0">
                <a:solidFill>
                  <a:srgbClr val="073C8B"/>
                </a:solidFill>
              </a:rPr>
              <a:t> Tan,  Michael Steinbach, and </a:t>
            </a:r>
            <a:r>
              <a:rPr lang="en-US" dirty="0" err="1">
                <a:solidFill>
                  <a:srgbClr val="073C8B"/>
                </a:solidFill>
              </a:rPr>
              <a:t>Vipin</a:t>
            </a:r>
            <a:r>
              <a:rPr lang="en-US" dirty="0">
                <a:solidFill>
                  <a:srgbClr val="073C8B"/>
                </a:solidFill>
              </a:rPr>
              <a:t> Kumar,  Addison-Wesley, 2014</a:t>
            </a:r>
          </a:p>
          <a:p>
            <a:pPr marL="0" indent="0">
              <a:buClr>
                <a:srgbClr val="0BD0D9"/>
              </a:buClr>
              <a:buFont typeface="Wingdings 2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EF7E3-AA13-F543-B014-3234BE27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093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6" y="2420888"/>
            <a:ext cx="8425339" cy="9361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6000" dirty="0">
                <a:solidFill>
                  <a:srgbClr val="FF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B6483-E8FA-224D-97AC-57F88398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59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1324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Examples of Classification in Data Analytics</a:t>
            </a:r>
            <a:endParaRPr lang="en-IN" sz="32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360973"/>
            <a:ext cx="8630202" cy="45796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B5ED7"/>
                </a:solidFill>
              </a:rPr>
              <a:t>Life Science: </a:t>
            </a:r>
            <a:r>
              <a:rPr lang="en-US" sz="2400" dirty="0"/>
              <a:t>Predicting tumor cells as benign or malignant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Security:</a:t>
            </a:r>
            <a:r>
              <a:rPr lang="en-US" sz="2400" dirty="0"/>
              <a:t> Classifying credit card transactions as legitimate or fraudulent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Prediction:</a:t>
            </a:r>
            <a:r>
              <a:rPr lang="en-US" sz="2400" dirty="0"/>
              <a:t> Weather, voting, political dynamics, etc.</a:t>
            </a:r>
          </a:p>
          <a:p>
            <a:pPr lvl="4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Entertainment:</a:t>
            </a:r>
            <a:r>
              <a:rPr lang="en-US" sz="2400" dirty="0"/>
              <a:t> Categorizing news stories as finance, weather, entertainment, sports, etc.</a:t>
            </a:r>
          </a:p>
          <a:p>
            <a:pPr lvl="8"/>
            <a:endParaRPr lang="en-US" sz="1000" dirty="0"/>
          </a:p>
          <a:p>
            <a:r>
              <a:rPr lang="en-US" sz="2400" dirty="0">
                <a:solidFill>
                  <a:srgbClr val="0B5ED7"/>
                </a:solidFill>
              </a:rPr>
              <a:t>Social media: </a:t>
            </a:r>
            <a:r>
              <a:rPr lang="en-US" sz="2400" dirty="0"/>
              <a:t>Identifying the current trend and future growth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6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2A865-E5DB-E344-8731-41C4C9DA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702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143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: Definition</a:t>
            </a:r>
            <a:endParaRPr lang="en-IN" sz="36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2516" y="1289613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Classification is a form of data analysis to </a:t>
            </a:r>
            <a:r>
              <a:rPr lang="en-US" sz="2400" dirty="0">
                <a:solidFill>
                  <a:srgbClr val="0B5ED7"/>
                </a:solidFill>
              </a:rPr>
              <a:t>extract models </a:t>
            </a:r>
            <a:r>
              <a:rPr lang="en-US" sz="2400" dirty="0"/>
              <a:t>describing important data classes. </a:t>
            </a:r>
          </a:p>
          <a:p>
            <a:pPr lvl="8" algn="just"/>
            <a:endParaRPr lang="en-US" sz="900" dirty="0"/>
          </a:p>
          <a:p>
            <a:pPr algn="just"/>
            <a:r>
              <a:rPr lang="en-US" sz="2400" dirty="0"/>
              <a:t>Essentially, it involves dividing up objects so that each is assigned to one of a number of mutually exhaustive and exclusive categories known as classes.</a:t>
            </a:r>
          </a:p>
          <a:p>
            <a:pPr lvl="8" algn="just"/>
            <a:endParaRPr lang="en-US" sz="900" dirty="0"/>
          </a:p>
          <a:p>
            <a:pPr lvl="1" algn="just"/>
            <a:r>
              <a:rPr lang="en-US" sz="2000" dirty="0"/>
              <a:t>The term “mutually exhaustive and exclusive” simply means that each object must be assigned to precisely one class</a:t>
            </a:r>
          </a:p>
          <a:p>
            <a:pPr lvl="8" algn="just"/>
            <a:endParaRPr lang="en-US" sz="900" dirty="0"/>
          </a:p>
          <a:p>
            <a:pPr lvl="2" algn="just"/>
            <a:r>
              <a:rPr lang="en-US" sz="1600" dirty="0"/>
              <a:t>That is, never to </a:t>
            </a:r>
            <a:r>
              <a:rPr lang="en-US" sz="1600" dirty="0">
                <a:solidFill>
                  <a:srgbClr val="0B5ED7"/>
                </a:solidFill>
              </a:rPr>
              <a:t>more than one </a:t>
            </a:r>
            <a:r>
              <a:rPr lang="en-US" sz="1600" dirty="0"/>
              <a:t>and never to </a:t>
            </a:r>
            <a:r>
              <a:rPr lang="en-US" sz="1600" dirty="0">
                <a:solidFill>
                  <a:srgbClr val="0B5ED7"/>
                </a:solidFill>
              </a:rPr>
              <a:t>no class </a:t>
            </a:r>
            <a:r>
              <a:rPr lang="en-US" sz="1600" dirty="0"/>
              <a:t>at all.</a:t>
            </a:r>
            <a:endParaRPr lang="en-IN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chemeClr val="bg1"/>
                </a:solidFill>
              </a:rPr>
              <a:pPr/>
              <a:t>7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B33EB-5126-0B4D-935C-181EF95B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28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740249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36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252542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Classification consists of assigning a class label to a set of unclassified cases.</a:t>
            </a:r>
          </a:p>
          <a:p>
            <a:pPr lvl="8" algn="just"/>
            <a:endParaRPr lang="en-US" sz="900" dirty="0"/>
          </a:p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2000" dirty="0"/>
              <a:t>The set of possible classes is known in advance.</a:t>
            </a:r>
          </a:p>
          <a:p>
            <a:pPr lvl="8">
              <a:spcBef>
                <a:spcPct val="50000"/>
              </a:spcBef>
            </a:pPr>
            <a:endParaRPr lang="en-US" sz="900" dirty="0"/>
          </a:p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A50021"/>
                </a:solidFill>
              </a:rPr>
              <a:t>Unsupervised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2000" dirty="0"/>
              <a:t>Set 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600" dirty="0"/>
              <a:t>Unsupervised classification is called </a:t>
            </a:r>
            <a:r>
              <a:rPr lang="en-US" sz="1600" b="1" dirty="0">
                <a:solidFill>
                  <a:srgbClr val="0B5ED7"/>
                </a:solidFill>
              </a:rPr>
              <a:t>clustering</a:t>
            </a:r>
            <a:r>
              <a:rPr lang="en-US" sz="1600" dirty="0"/>
              <a:t>.</a:t>
            </a:r>
          </a:p>
          <a:p>
            <a:pPr lvl="2" algn="just"/>
            <a:endParaRPr lang="en-IN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E3A3F-67CF-4346-BA32-6FA56473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1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3F257-B016-764C-8B17-1E6B3B06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IIITS: IDA - M2021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1BFBF-AD21-3847-9917-518718E8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3" y="1763337"/>
            <a:ext cx="4022648" cy="41166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18CE4-C914-8E4F-B087-713E141C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419" y="1763337"/>
            <a:ext cx="4660870" cy="4116602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043F8D-8423-9B41-924F-2438287683C9}"/>
              </a:ext>
            </a:extLst>
          </p:cNvPr>
          <p:cNvSpPr txBox="1"/>
          <p:nvPr/>
        </p:nvSpPr>
        <p:spPr>
          <a:xfrm>
            <a:off x="146403" y="6054150"/>
            <a:ext cx="7257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https://www.g2.com/articles/supervised-vs-unsupervised-learning</a:t>
            </a:r>
          </a:p>
        </p:txBody>
      </p:sp>
    </p:spTree>
    <p:extLst>
      <p:ext uri="{BB962C8B-B14F-4D97-AF65-F5344CB8AC3E}">
        <p14:creationId xmlns:p14="http://schemas.microsoft.com/office/powerpoint/2010/main" val="138657934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15591</TotalTime>
  <Words>4298</Words>
  <Application>Microsoft Macintosh PowerPoint</Application>
  <PresentationFormat>Custom</PresentationFormat>
  <Paragraphs>841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Cambria Math</vt:lpstr>
      <vt:lpstr>Garamond</vt:lpstr>
      <vt:lpstr>Gill Sans MT</vt:lpstr>
      <vt:lpstr>Tahoma</vt:lpstr>
      <vt:lpstr>Times New Roman</vt:lpstr>
      <vt:lpstr>Wingdings</vt:lpstr>
      <vt:lpstr>Wingdings 2</vt:lpstr>
      <vt:lpstr>Parcel</vt:lpstr>
      <vt:lpstr>Visio</vt:lpstr>
      <vt:lpstr>Worksheet</vt:lpstr>
      <vt:lpstr>Introduction to  Data Analytics</vt:lpstr>
      <vt:lpstr>An interesting fact..</vt:lpstr>
      <vt:lpstr>Today’s discussion…</vt:lpstr>
      <vt:lpstr>PowerPoint Presentation</vt:lpstr>
      <vt:lpstr>Introduction to Classification</vt:lpstr>
      <vt:lpstr>Examples of Classification in Data Analytics</vt:lpstr>
      <vt:lpstr>Classification : Definition</vt:lpstr>
      <vt:lpstr>Classification Techniques</vt:lpstr>
      <vt:lpstr>Supervised Classification</vt:lpstr>
      <vt:lpstr>Unsupervised Classification</vt:lpstr>
      <vt:lpstr>Supervised Classification Technique</vt:lpstr>
      <vt:lpstr>Illustrating Classification Tasks</vt:lpstr>
      <vt:lpstr>Classification Problem</vt:lpstr>
      <vt:lpstr>Classification Techniques</vt:lpstr>
      <vt:lpstr>PowerPoint Presentation</vt:lpstr>
      <vt:lpstr>Bayesian Classifier</vt:lpstr>
      <vt:lpstr>Bayesian Classifier</vt:lpstr>
      <vt:lpstr>Example: Bayesian Classification</vt:lpstr>
      <vt:lpstr>Air-Traffic Data</vt:lpstr>
      <vt:lpstr>Air-Traffic Data</vt:lpstr>
      <vt:lpstr>Air-Traffic Data</vt:lpstr>
      <vt:lpstr>Bayesian Classifier</vt:lpstr>
      <vt:lpstr>PowerPoint Presentation</vt:lpstr>
      <vt:lpstr>Simple Probability</vt:lpstr>
      <vt:lpstr>Mutually Exclusive Events</vt:lpstr>
      <vt:lpstr>Independent events</vt:lpstr>
      <vt:lpstr>Joint Probability</vt:lpstr>
      <vt:lpstr>Conditional Probability</vt:lpstr>
      <vt:lpstr>Conditional Probability</vt:lpstr>
      <vt:lpstr>Conditional Probability</vt:lpstr>
      <vt:lpstr>Conditional Probability</vt:lpstr>
      <vt:lpstr>PowerPoint Presentation</vt:lpstr>
      <vt:lpstr>PowerPoint Presentation</vt:lpstr>
      <vt:lpstr>PowerPoint Presentation</vt:lpstr>
      <vt:lpstr>Bayes’ Theorem</vt:lpstr>
      <vt:lpstr>Prior and Posterior Probabilities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M-estimate Approach</vt:lpstr>
      <vt:lpstr>A Practice Example</vt:lpstr>
      <vt:lpstr>A Practice Example</vt:lpstr>
      <vt:lpstr>Reference</vt:lpstr>
      <vt:lpstr>PowerPoint Presentation</vt:lpstr>
    </vt:vector>
  </TitlesOfParts>
  <Manager/>
  <Company>IIIT Sri City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Sreeja S R</dc:creator>
  <cp:keywords/>
  <dc:description/>
  <cp:lastModifiedBy>Microsoft Office User</cp:lastModifiedBy>
  <cp:revision>759</cp:revision>
  <dcterms:created xsi:type="dcterms:W3CDTF">2016-07-28T11:27:44Z</dcterms:created>
  <dcterms:modified xsi:type="dcterms:W3CDTF">2021-10-20T07:33:42Z</dcterms:modified>
  <cp:category/>
</cp:coreProperties>
</file>